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mkv" ContentType="video/unknown"/>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74" r:id="rId5"/>
  </p:sldMasterIdLst>
  <p:notesMasterIdLst>
    <p:notesMasterId r:id="rId55"/>
  </p:notesMasterIdLst>
  <p:sldIdLst>
    <p:sldId id="257" r:id="rId6"/>
    <p:sldId id="611" r:id="rId7"/>
    <p:sldId id="612" r:id="rId8"/>
    <p:sldId id="613" r:id="rId9"/>
    <p:sldId id="657" r:id="rId10"/>
    <p:sldId id="652" r:id="rId11"/>
    <p:sldId id="659" r:id="rId12"/>
    <p:sldId id="258" r:id="rId13"/>
    <p:sldId id="260" r:id="rId14"/>
    <p:sldId id="656" r:id="rId15"/>
    <p:sldId id="270" r:id="rId16"/>
    <p:sldId id="264" r:id="rId17"/>
    <p:sldId id="653" r:id="rId18"/>
    <p:sldId id="273" r:id="rId19"/>
    <p:sldId id="261" r:id="rId20"/>
    <p:sldId id="259" r:id="rId21"/>
    <p:sldId id="263" r:id="rId22"/>
    <p:sldId id="279" r:id="rId23"/>
    <p:sldId id="262" r:id="rId24"/>
    <p:sldId id="285" r:id="rId25"/>
    <p:sldId id="265" r:id="rId26"/>
    <p:sldId id="269" r:id="rId27"/>
    <p:sldId id="282" r:id="rId28"/>
    <p:sldId id="287" r:id="rId29"/>
    <p:sldId id="286" r:id="rId30"/>
    <p:sldId id="268" r:id="rId31"/>
    <p:sldId id="290" r:id="rId32"/>
    <p:sldId id="271" r:id="rId33"/>
    <p:sldId id="266" r:id="rId34"/>
    <p:sldId id="284" r:id="rId35"/>
    <p:sldId id="267" r:id="rId36"/>
    <p:sldId id="281" r:id="rId37"/>
    <p:sldId id="280" r:id="rId38"/>
    <p:sldId id="291" r:id="rId39"/>
    <p:sldId id="289" r:id="rId40"/>
    <p:sldId id="283" r:id="rId41"/>
    <p:sldId id="288" r:id="rId42"/>
    <p:sldId id="292" r:id="rId43"/>
    <p:sldId id="294" r:id="rId44"/>
    <p:sldId id="272" r:id="rId45"/>
    <p:sldId id="274" r:id="rId46"/>
    <p:sldId id="275" r:id="rId47"/>
    <p:sldId id="277" r:id="rId48"/>
    <p:sldId id="278" r:id="rId49"/>
    <p:sldId id="276" r:id="rId50"/>
    <p:sldId id="594" r:id="rId51"/>
    <p:sldId id="614" r:id="rId52"/>
    <p:sldId id="658" r:id="rId53"/>
    <p:sldId id="65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19" autoAdjust="0"/>
  </p:normalViewPr>
  <p:slideViewPr>
    <p:cSldViewPr snapToGrid="0">
      <p:cViewPr varScale="1">
        <p:scale>
          <a:sx n="93" d="100"/>
          <a:sy n="93" d="100"/>
        </p:scale>
        <p:origin x="108"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latin typeface="Cambria" panose="02040503050406030204" pitchFamily="18" charset="0"/>
                <a:ea typeface="Cambria" panose="02040503050406030204" pitchFamily="18" charset="0"/>
              </a:rPr>
              <a:t>Police Killings of Black Males by State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0738735783027124E-2"/>
          <c:y val="0.13924603174603176"/>
          <c:w val="0.91379830125400996"/>
          <c:h val="0.66998656417947755"/>
        </c:manualLayout>
      </c:layout>
      <c:barChart>
        <c:barDir val="col"/>
        <c:grouping val="clustered"/>
        <c:varyColors val="0"/>
        <c:ser>
          <c:idx val="0"/>
          <c:order val="0"/>
          <c:tx>
            <c:strRef>
              <c:f>Sheet1!$B$1</c:f>
              <c:strCache>
                <c:ptCount val="1"/>
                <c:pt idx="0">
                  <c:v>Police Killings of Black Males by State</c:v>
                </c:pt>
              </c:strCache>
            </c:strRef>
          </c:tx>
          <c:spPr>
            <a:solidFill>
              <a:schemeClr val="accent1"/>
            </a:solidFill>
            <a:ln>
              <a:noFill/>
            </a:ln>
            <a:effectLst/>
          </c:spPr>
          <c:invertIfNegative val="0"/>
          <c:cat>
            <c:strRef>
              <c:f>Sheet1!$A$2:$A$30</c:f>
              <c:strCache>
                <c:ptCount val="29"/>
                <c:pt idx="0">
                  <c:v>AL</c:v>
                </c:pt>
                <c:pt idx="1">
                  <c:v>AZ</c:v>
                </c:pt>
                <c:pt idx="2">
                  <c:v>CA</c:v>
                </c:pt>
                <c:pt idx="3">
                  <c:v>CO</c:v>
                </c:pt>
                <c:pt idx="4">
                  <c:v>D.C.</c:v>
                </c:pt>
                <c:pt idx="5">
                  <c:v>FL</c:v>
                </c:pt>
                <c:pt idx="6">
                  <c:v>GA</c:v>
                </c:pt>
                <c:pt idx="7">
                  <c:v>IL</c:v>
                </c:pt>
                <c:pt idx="8">
                  <c:v>IN</c:v>
                </c:pt>
                <c:pt idx="9">
                  <c:v>KY</c:v>
                </c:pt>
                <c:pt idx="10">
                  <c:v>LA</c:v>
                </c:pt>
                <c:pt idx="11">
                  <c:v>MD</c:v>
                </c:pt>
                <c:pt idx="12">
                  <c:v>MA</c:v>
                </c:pt>
                <c:pt idx="13">
                  <c:v>MI</c:v>
                </c:pt>
                <c:pt idx="14">
                  <c:v>MN</c:v>
                </c:pt>
                <c:pt idx="15">
                  <c:v>MO</c:v>
                </c:pt>
                <c:pt idx="16">
                  <c:v>MB</c:v>
                </c:pt>
                <c:pt idx="17">
                  <c:v>NJ</c:v>
                </c:pt>
                <c:pt idx="18">
                  <c:v>NY</c:v>
                </c:pt>
                <c:pt idx="19">
                  <c:v>NC</c:v>
                </c:pt>
                <c:pt idx="20">
                  <c:v>OH</c:v>
                </c:pt>
                <c:pt idx="21">
                  <c:v>OK</c:v>
                </c:pt>
                <c:pt idx="22">
                  <c:v>PA</c:v>
                </c:pt>
                <c:pt idx="23">
                  <c:v>SC</c:v>
                </c:pt>
                <c:pt idx="24">
                  <c:v>TN</c:v>
                </c:pt>
                <c:pt idx="25">
                  <c:v>TX</c:v>
                </c:pt>
                <c:pt idx="26">
                  <c:v>VA</c:v>
                </c:pt>
                <c:pt idx="27">
                  <c:v>WA</c:v>
                </c:pt>
                <c:pt idx="28">
                  <c:v>WI</c:v>
                </c:pt>
              </c:strCache>
            </c:strRef>
          </c:cat>
          <c:val>
            <c:numRef>
              <c:f>Sheet1!$B$2:$B$30</c:f>
              <c:numCache>
                <c:formatCode>General</c:formatCode>
                <c:ptCount val="29"/>
                <c:pt idx="0">
                  <c:v>1</c:v>
                </c:pt>
                <c:pt idx="1">
                  <c:v>1</c:v>
                </c:pt>
                <c:pt idx="2">
                  <c:v>13</c:v>
                </c:pt>
                <c:pt idx="3">
                  <c:v>4</c:v>
                </c:pt>
                <c:pt idx="4">
                  <c:v>1</c:v>
                </c:pt>
                <c:pt idx="5">
                  <c:v>14</c:v>
                </c:pt>
                <c:pt idx="6">
                  <c:v>7</c:v>
                </c:pt>
                <c:pt idx="7">
                  <c:v>5</c:v>
                </c:pt>
                <c:pt idx="8">
                  <c:v>2</c:v>
                </c:pt>
                <c:pt idx="9">
                  <c:v>3</c:v>
                </c:pt>
                <c:pt idx="10">
                  <c:v>6</c:v>
                </c:pt>
                <c:pt idx="11">
                  <c:v>8</c:v>
                </c:pt>
                <c:pt idx="12">
                  <c:v>2</c:v>
                </c:pt>
                <c:pt idx="13">
                  <c:v>2</c:v>
                </c:pt>
                <c:pt idx="14">
                  <c:v>2</c:v>
                </c:pt>
                <c:pt idx="15">
                  <c:v>5</c:v>
                </c:pt>
                <c:pt idx="16">
                  <c:v>2</c:v>
                </c:pt>
                <c:pt idx="17">
                  <c:v>4</c:v>
                </c:pt>
                <c:pt idx="18">
                  <c:v>7</c:v>
                </c:pt>
                <c:pt idx="19">
                  <c:v>2</c:v>
                </c:pt>
                <c:pt idx="20">
                  <c:v>7</c:v>
                </c:pt>
                <c:pt idx="21">
                  <c:v>7</c:v>
                </c:pt>
                <c:pt idx="22">
                  <c:v>4</c:v>
                </c:pt>
                <c:pt idx="23">
                  <c:v>5</c:v>
                </c:pt>
                <c:pt idx="24">
                  <c:v>2</c:v>
                </c:pt>
                <c:pt idx="25">
                  <c:v>12</c:v>
                </c:pt>
                <c:pt idx="26">
                  <c:v>5</c:v>
                </c:pt>
                <c:pt idx="27">
                  <c:v>1</c:v>
                </c:pt>
                <c:pt idx="28">
                  <c:v>2</c:v>
                </c:pt>
              </c:numCache>
            </c:numRef>
          </c:val>
          <c:extLst>
            <c:ext xmlns:c16="http://schemas.microsoft.com/office/drawing/2014/chart" uri="{C3380CC4-5D6E-409C-BE32-E72D297353CC}">
              <c16:uniqueId val="{00000000-77FE-4C75-9439-897D22BE1095}"/>
            </c:ext>
          </c:extLst>
        </c:ser>
        <c:dLbls>
          <c:showLegendKey val="0"/>
          <c:showVal val="0"/>
          <c:showCatName val="0"/>
          <c:showSerName val="0"/>
          <c:showPercent val="0"/>
          <c:showBubbleSize val="0"/>
        </c:dLbls>
        <c:gapWidth val="219"/>
        <c:overlap val="-27"/>
        <c:axId val="374589504"/>
        <c:axId val="374589896"/>
      </c:barChart>
      <c:catAx>
        <c:axId val="374589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374589896"/>
        <c:crosses val="autoZero"/>
        <c:auto val="1"/>
        <c:lblAlgn val="ctr"/>
        <c:lblOffset val="100"/>
        <c:noMultiLvlLbl val="0"/>
      </c:catAx>
      <c:valAx>
        <c:axId val="374589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4589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tx1"/>
                </a:solidFill>
                <a:latin typeface="Cambria" panose="02040503050406030204" pitchFamily="18" charset="0"/>
                <a:ea typeface="Cambria" panose="02040503050406030204" pitchFamily="18" charset="0"/>
              </a:rPr>
              <a:t>Age</a:t>
            </a:r>
            <a:r>
              <a:rPr lang="en-US" baseline="0" dirty="0">
                <a:solidFill>
                  <a:schemeClr val="tx1"/>
                </a:solidFill>
                <a:latin typeface="Cambria" panose="02040503050406030204" pitchFamily="18" charset="0"/>
                <a:ea typeface="Cambria" panose="02040503050406030204" pitchFamily="18" charset="0"/>
              </a:rPr>
              <a:t> Distribution of Black Male Police Killings</a:t>
            </a:r>
            <a:endParaRPr lang="en-US" dirty="0">
              <a:solidFill>
                <a:schemeClr val="tx1"/>
              </a:solidFill>
              <a:latin typeface="Cambria" panose="02040503050406030204" pitchFamily="18" charset="0"/>
              <a:ea typeface="Cambria" panose="020405030504060302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7798920968212306E-2"/>
          <c:y val="0.15115079365079367"/>
          <c:w val="0.9190529308836396"/>
          <c:h val="0.66998656417947755"/>
        </c:manualLayout>
      </c:layout>
      <c:barChart>
        <c:barDir val="col"/>
        <c:grouping val="clustered"/>
        <c:varyColors val="0"/>
        <c:ser>
          <c:idx val="0"/>
          <c:order val="0"/>
          <c:tx>
            <c:strRef>
              <c:f>Sheet1!$B$1</c:f>
              <c:strCache>
                <c:ptCount val="1"/>
                <c:pt idx="0">
                  <c:v>-18</c:v>
                </c:pt>
              </c:strCache>
            </c:strRef>
          </c:tx>
          <c:spPr>
            <a:solidFill>
              <a:schemeClr val="accent1"/>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Sheet1!$B$2:$B$8</c:f>
              <c:numCache>
                <c:formatCode>General</c:formatCode>
                <c:ptCount val="7"/>
                <c:pt idx="0">
                  <c:v>3</c:v>
                </c:pt>
              </c:numCache>
            </c:numRef>
          </c:val>
          <c:extLst>
            <c:ext xmlns:c16="http://schemas.microsoft.com/office/drawing/2014/chart" uri="{C3380CC4-5D6E-409C-BE32-E72D297353CC}">
              <c16:uniqueId val="{00000000-8EB1-4246-B994-991AD36454A4}"/>
            </c:ext>
          </c:extLst>
        </c:ser>
        <c:ser>
          <c:idx val="1"/>
          <c:order val="1"/>
          <c:tx>
            <c:strRef>
              <c:f>Sheet1!$C$1</c:f>
              <c:strCache>
                <c:ptCount val="1"/>
                <c:pt idx="0">
                  <c:v>18-24</c:v>
                </c:pt>
              </c:strCache>
            </c:strRef>
          </c:tx>
          <c:spPr>
            <a:solidFill>
              <a:schemeClr val="accent2"/>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Sheet1!$C$2:$C$8</c:f>
              <c:numCache>
                <c:formatCode>General</c:formatCode>
                <c:ptCount val="7"/>
                <c:pt idx="1">
                  <c:v>26</c:v>
                </c:pt>
              </c:numCache>
            </c:numRef>
          </c:val>
          <c:extLst>
            <c:ext xmlns:c16="http://schemas.microsoft.com/office/drawing/2014/chart" uri="{C3380CC4-5D6E-409C-BE32-E72D297353CC}">
              <c16:uniqueId val="{00000001-8EB1-4246-B994-991AD36454A4}"/>
            </c:ext>
          </c:extLst>
        </c:ser>
        <c:ser>
          <c:idx val="2"/>
          <c:order val="2"/>
          <c:tx>
            <c:strRef>
              <c:f>Sheet1!$D$1</c:f>
              <c:strCache>
                <c:ptCount val="1"/>
                <c:pt idx="0">
                  <c:v>25-34</c:v>
                </c:pt>
              </c:strCache>
            </c:strRef>
          </c:tx>
          <c:spPr>
            <a:solidFill>
              <a:schemeClr val="accent3"/>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Sheet1!$D$2:$D$8</c:f>
              <c:numCache>
                <c:formatCode>General</c:formatCode>
                <c:ptCount val="7"/>
                <c:pt idx="2">
                  <c:v>51</c:v>
                </c:pt>
              </c:numCache>
            </c:numRef>
          </c:val>
          <c:extLst>
            <c:ext xmlns:c16="http://schemas.microsoft.com/office/drawing/2014/chart" uri="{C3380CC4-5D6E-409C-BE32-E72D297353CC}">
              <c16:uniqueId val="{00000002-8EB1-4246-B994-991AD36454A4}"/>
            </c:ext>
          </c:extLst>
        </c:ser>
        <c:ser>
          <c:idx val="3"/>
          <c:order val="3"/>
          <c:tx>
            <c:strRef>
              <c:f>Sheet1!$E$1</c:f>
              <c:strCache>
                <c:ptCount val="1"/>
                <c:pt idx="0">
                  <c:v>35-44</c:v>
                </c:pt>
              </c:strCache>
            </c:strRef>
          </c:tx>
          <c:spPr>
            <a:solidFill>
              <a:schemeClr val="accent4"/>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Sheet1!$E$2:$E$8</c:f>
              <c:numCache>
                <c:formatCode>General</c:formatCode>
                <c:ptCount val="7"/>
                <c:pt idx="3">
                  <c:v>37</c:v>
                </c:pt>
              </c:numCache>
            </c:numRef>
          </c:val>
          <c:extLst>
            <c:ext xmlns:c16="http://schemas.microsoft.com/office/drawing/2014/chart" uri="{C3380CC4-5D6E-409C-BE32-E72D297353CC}">
              <c16:uniqueId val="{00000003-8EB1-4246-B994-991AD36454A4}"/>
            </c:ext>
          </c:extLst>
        </c:ser>
        <c:ser>
          <c:idx val="4"/>
          <c:order val="4"/>
          <c:tx>
            <c:strRef>
              <c:f>Sheet1!$F$1</c:f>
              <c:strCache>
                <c:ptCount val="1"/>
                <c:pt idx="0">
                  <c:v>45-54</c:v>
                </c:pt>
              </c:strCache>
            </c:strRef>
          </c:tx>
          <c:spPr>
            <a:solidFill>
              <a:schemeClr val="accent5"/>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Sheet1!$F$2:$F$8</c:f>
              <c:numCache>
                <c:formatCode>General</c:formatCode>
                <c:ptCount val="7"/>
                <c:pt idx="4">
                  <c:v>17</c:v>
                </c:pt>
              </c:numCache>
            </c:numRef>
          </c:val>
          <c:extLst>
            <c:ext xmlns:c16="http://schemas.microsoft.com/office/drawing/2014/chart" uri="{C3380CC4-5D6E-409C-BE32-E72D297353CC}">
              <c16:uniqueId val="{00000004-8EB1-4246-B994-991AD36454A4}"/>
            </c:ext>
          </c:extLst>
        </c:ser>
        <c:ser>
          <c:idx val="5"/>
          <c:order val="5"/>
          <c:tx>
            <c:strRef>
              <c:f>Sheet1!$G$1</c:f>
              <c:strCache>
                <c:ptCount val="1"/>
                <c:pt idx="0">
                  <c:v>55-64</c:v>
                </c:pt>
              </c:strCache>
            </c:strRef>
          </c:tx>
          <c:spPr>
            <a:solidFill>
              <a:schemeClr val="accent6"/>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Sheet1!$G$2:$G$8</c:f>
              <c:numCache>
                <c:formatCode>General</c:formatCode>
                <c:ptCount val="7"/>
                <c:pt idx="5">
                  <c:v>4</c:v>
                </c:pt>
              </c:numCache>
            </c:numRef>
          </c:val>
          <c:extLst>
            <c:ext xmlns:c16="http://schemas.microsoft.com/office/drawing/2014/chart" uri="{C3380CC4-5D6E-409C-BE32-E72D297353CC}">
              <c16:uniqueId val="{00000005-8EB1-4246-B994-991AD36454A4}"/>
            </c:ext>
          </c:extLst>
        </c:ser>
        <c:ser>
          <c:idx val="6"/>
          <c:order val="6"/>
          <c:tx>
            <c:strRef>
              <c:f>Sheet1!$H$1</c:f>
              <c:strCache>
                <c:ptCount val="1"/>
                <c:pt idx="0">
                  <c:v>Series 7</c:v>
                </c:pt>
              </c:strCache>
            </c:strRef>
          </c:tx>
          <c:spPr>
            <a:solidFill>
              <a:schemeClr val="accent1">
                <a:lumMod val="60000"/>
              </a:schemeClr>
            </a:solidFill>
            <a:ln>
              <a:noFill/>
            </a:ln>
            <a:effectLst/>
          </c:spPr>
          <c:invertIfNegative val="0"/>
          <c:cat>
            <c:strRef>
              <c:f>Sheet1!$A$2:$A$8</c:f>
              <c:strCache>
                <c:ptCount val="7"/>
                <c:pt idx="0">
                  <c:v>-18</c:v>
                </c:pt>
                <c:pt idx="1">
                  <c:v>18-24</c:v>
                </c:pt>
                <c:pt idx="2">
                  <c:v>25-34</c:v>
                </c:pt>
                <c:pt idx="3">
                  <c:v>35-44</c:v>
                </c:pt>
                <c:pt idx="4">
                  <c:v>45-54</c:v>
                </c:pt>
                <c:pt idx="5">
                  <c:v>55-64</c:v>
                </c:pt>
                <c:pt idx="6">
                  <c:v>65+</c:v>
                </c:pt>
              </c:strCache>
            </c:strRef>
          </c:cat>
          <c:val>
            <c:numRef>
              <c:f>Sheet1!$H$2:$H$8</c:f>
              <c:numCache>
                <c:formatCode>General</c:formatCode>
                <c:ptCount val="7"/>
                <c:pt idx="6">
                  <c:v>2</c:v>
                </c:pt>
              </c:numCache>
            </c:numRef>
          </c:val>
          <c:extLst>
            <c:ext xmlns:c16="http://schemas.microsoft.com/office/drawing/2014/chart" uri="{C3380CC4-5D6E-409C-BE32-E72D297353CC}">
              <c16:uniqueId val="{00000006-8EB1-4246-B994-991AD36454A4}"/>
            </c:ext>
          </c:extLst>
        </c:ser>
        <c:dLbls>
          <c:showLegendKey val="0"/>
          <c:showVal val="0"/>
          <c:showCatName val="0"/>
          <c:showSerName val="0"/>
          <c:showPercent val="0"/>
          <c:showBubbleSize val="0"/>
        </c:dLbls>
        <c:gapWidth val="219"/>
        <c:overlap val="-27"/>
        <c:axId val="369884208"/>
        <c:axId val="369884600"/>
      </c:barChart>
      <c:catAx>
        <c:axId val="369884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884600"/>
        <c:crosses val="autoZero"/>
        <c:auto val="1"/>
        <c:lblAlgn val="ctr"/>
        <c:lblOffset val="100"/>
        <c:noMultiLvlLbl val="0"/>
      </c:catAx>
      <c:valAx>
        <c:axId val="369884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988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a:lstStyle/>
        <a:p>
          <a:endParaRPr lang="en-US"/>
        </a:p>
      </dgm:t>
    </dgm:pt>
    <dgm:pt modelId="{5FC34D3A-C8D4-483C-8695-507470E74D50}">
      <dgm:prSet custT="1"/>
      <dgm:spPr/>
      <dgm:t>
        <a:bodyPr/>
        <a:lstStyle/>
        <a:p>
          <a:r>
            <a:rPr lang="en-US" sz="1400" dirty="0">
              <a:latin typeface="Cambria" panose="02040503050406030204" pitchFamily="18" charset="0"/>
              <a:ea typeface="Cambria" panose="02040503050406030204" pitchFamily="18" charset="0"/>
            </a:rPr>
            <a:t>1619-1865</a:t>
          </a:r>
          <a:endParaRPr lang="en-US" sz="1100" dirty="0">
            <a:latin typeface="Cambria" panose="02040503050406030204" pitchFamily="18" charset="0"/>
            <a:ea typeface="Cambria" panose="02040503050406030204" pitchFamily="18" charset="0"/>
          </a:endParaRP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custT="1"/>
      <dgm:spPr/>
      <dgm:t>
        <a:bodyPr/>
        <a:lstStyle/>
        <a:p>
          <a:r>
            <a:rPr lang="en-US" sz="1400" dirty="0">
              <a:solidFill>
                <a:schemeClr val="tx1"/>
              </a:solidFill>
              <a:latin typeface="Cambria" panose="02040503050406030204" pitchFamily="18" charset="0"/>
              <a:ea typeface="Cambria" panose="02040503050406030204" pitchFamily="18" charset="0"/>
            </a:rPr>
            <a:t>Abolitionism/Civil War</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custT="1"/>
      <dgm:spPr/>
      <dgm:t>
        <a:bodyPr/>
        <a:lstStyle/>
        <a:p>
          <a:r>
            <a:rPr lang="en-US" sz="1400" dirty="0">
              <a:latin typeface="Cambria" panose="02040503050406030204" pitchFamily="18" charset="0"/>
              <a:ea typeface="Cambria" panose="02040503050406030204" pitchFamily="18" charset="0"/>
            </a:rPr>
            <a:t>1865-1950</a:t>
          </a:r>
          <a:endParaRPr lang="en-US" sz="1100" dirty="0">
            <a:latin typeface="Cambria" panose="02040503050406030204" pitchFamily="18" charset="0"/>
            <a:ea typeface="Cambria" panose="02040503050406030204" pitchFamily="18" charset="0"/>
          </a:endParaRP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custT="1"/>
      <dgm:spPr/>
      <dgm:t>
        <a:bodyPr/>
        <a:lstStyle/>
        <a:p>
          <a:r>
            <a:rPr lang="en-US" sz="1400" dirty="0">
              <a:solidFill>
                <a:schemeClr val="tx1"/>
              </a:solidFill>
              <a:latin typeface="Cambria" panose="02040503050406030204" pitchFamily="18" charset="0"/>
              <a:ea typeface="Cambria" panose="02040503050406030204" pitchFamily="18" charset="0"/>
            </a:rPr>
            <a:t>Reconstruction/Jim Crow </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custT="1"/>
      <dgm:spPr/>
      <dgm:t>
        <a:bodyPr/>
        <a:lstStyle/>
        <a:p>
          <a:r>
            <a:rPr lang="en-US" sz="1400" dirty="0">
              <a:latin typeface="Cambria" panose="02040503050406030204" pitchFamily="18" charset="0"/>
              <a:ea typeface="Cambria" panose="02040503050406030204" pitchFamily="18" charset="0"/>
            </a:rPr>
            <a:t>1964-2021</a:t>
          </a:r>
          <a:endParaRPr lang="en-US" sz="1500" dirty="0">
            <a:latin typeface="Cambria" panose="02040503050406030204" pitchFamily="18" charset="0"/>
            <a:ea typeface="Cambria" panose="02040503050406030204" pitchFamily="18" charset="0"/>
          </a:endParaRP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custT="1"/>
      <dgm:spPr/>
      <dgm:t>
        <a:bodyPr/>
        <a:lstStyle/>
        <a:p>
          <a:r>
            <a:rPr lang="en-US" sz="1400" dirty="0">
              <a:solidFill>
                <a:schemeClr val="tx1"/>
              </a:solidFill>
              <a:latin typeface="Cambria" panose="02040503050406030204" pitchFamily="18" charset="0"/>
              <a:ea typeface="Cambria" panose="02040503050406030204" pitchFamily="18" charset="0"/>
            </a:rPr>
            <a:t>Modern Civil Rights Movement </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3">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3">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3"/>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3"/>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2"/>
      <dgm:spPr/>
    </dgm:pt>
    <dgm:pt modelId="{4630FBA4-1F51-4A32-B0E4-88E47053D0D9}" type="pres">
      <dgm:prSet presAssocID="{9845D52A-E054-4EB0-A5A3-32AE7DC6D645}" presName="composite" presStyleCnt="0"/>
      <dgm:spPr/>
    </dgm:pt>
    <dgm:pt modelId="{D39499CF-3BA1-4BBD-960A-4434BA9F21A7}" type="pres">
      <dgm:prSet presAssocID="{9845D52A-E054-4EB0-A5A3-32AE7DC6D645}" presName="Parent1" presStyleLbl="alignNode1" presStyleIdx="1" presStyleCnt="3">
        <dgm:presLayoutVars>
          <dgm:chMax val="1"/>
          <dgm:chPref val="1"/>
          <dgm:bulletEnabled val="1"/>
        </dgm:presLayoutVars>
      </dgm:prSet>
      <dgm:spPr/>
    </dgm:pt>
    <dgm:pt modelId="{5E76ADAA-D3EE-462D-A737-9D3772B6C76F}" type="pres">
      <dgm:prSet presAssocID="{9845D52A-E054-4EB0-A5A3-32AE7DC6D645}" presName="Childtext1" presStyleLbl="revTx" presStyleIdx="1" presStyleCnt="3">
        <dgm:presLayoutVars>
          <dgm:chMax val="0"/>
          <dgm:chPref val="0"/>
          <dgm:bulletEnabled/>
        </dgm:presLayoutVars>
      </dgm:prSet>
      <dgm:spPr/>
    </dgm:pt>
    <dgm:pt modelId="{F514349A-AC82-402F-8DA0-95785071B5F0}" type="pres">
      <dgm:prSet presAssocID="{9845D52A-E054-4EB0-A5A3-32AE7DC6D645}" presName="ConnectLine" presStyleLbl="sibTrans1D1" presStyleIdx="1" presStyleCnt="3"/>
      <dgm:spPr>
        <a:noFill/>
        <a:ln w="12700" cap="flat" cmpd="sng" algn="ctr">
          <a:solidFill>
            <a:schemeClr val="accent1">
              <a:hueOff val="0"/>
              <a:satOff val="0"/>
              <a:lumOff val="0"/>
              <a:alphaOff val="0"/>
            </a:schemeClr>
          </a:solidFill>
          <a:prstDash val="dash"/>
        </a:ln>
        <a:effectLst/>
      </dgm:spPr>
    </dgm:pt>
    <dgm:pt modelId="{BBACFDEF-20FB-406A-9641-2F4782D85F9F}" type="pres">
      <dgm:prSet presAssocID="{9845D52A-E054-4EB0-A5A3-32AE7DC6D645}" presName="ConnectLineEnd" presStyleLbl="node1" presStyleIdx="1" presStyleCnt="3"/>
      <dgm:spPr/>
    </dgm:pt>
    <dgm:pt modelId="{E12CB119-910F-4C38-9D07-4EF7748B1BD6}" type="pres">
      <dgm:prSet presAssocID="{9845D52A-E054-4EB0-A5A3-32AE7DC6D645}" presName="EmptyPane" presStyleCnt="0"/>
      <dgm:spPr/>
    </dgm:pt>
    <dgm:pt modelId="{6C1697D8-F9A2-4451-950E-C8D8168BBC75}" type="pres">
      <dgm:prSet presAssocID="{796364FD-7651-493A-AEE5-8DD45DF8EEAC}" presName="spaceBetweenRectangles" presStyleLbl="fgAcc1" presStyleIdx="1" presStyleCnt="2"/>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2" presStyleCnt="3">
        <dgm:presLayoutVars>
          <dgm:chMax val="1"/>
          <dgm:chPref val="1"/>
          <dgm:bulletEnabled val="1"/>
        </dgm:presLayoutVars>
      </dgm:prSet>
      <dgm:spPr/>
    </dgm:pt>
    <dgm:pt modelId="{2E1F219F-885D-437D-9D95-1C496EBAD119}" type="pres">
      <dgm:prSet presAssocID="{9AC77E87-FC4D-4F04-889B-73358514DC0D}" presName="Childtext1" presStyleLbl="revTx" presStyleIdx="2" presStyleCnt="3">
        <dgm:presLayoutVars>
          <dgm:chMax val="0"/>
          <dgm:chPref val="0"/>
          <dgm:bulletEnabled/>
        </dgm:presLayoutVars>
      </dgm:prSet>
      <dgm:spPr/>
    </dgm:pt>
    <dgm:pt modelId="{8801BA21-B732-43C2-BD4E-EED526CA614C}" type="pres">
      <dgm:prSet presAssocID="{9AC77E87-FC4D-4F04-889B-73358514DC0D}" presName="ConnectLine" presStyleLbl="sibTrans1D1" presStyleIdx="2" presStyleCnt="3"/>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2" presStyleCnt="3"/>
      <dgm:spPr/>
    </dgm:pt>
    <dgm:pt modelId="{E1638529-5025-4BCE-9448-174A6B1F9AFC}" type="pres">
      <dgm:prSet presAssocID="{9AC77E87-FC4D-4F04-889B-73358514DC0D}" presName="EmptyPane" presStyleCnt="0"/>
      <dgm:spPr/>
    </dgm:pt>
  </dgm:ptLst>
  <dgm:cxnLst>
    <dgm:cxn modelId="{B04C6215-C46D-4282-963F-02A26E25C8AB}" srcId="{08F627ED-A304-4697-8C44-18E45D3D2B1A}" destId="{9845D52A-E054-4EB0-A5A3-32AE7DC6D645}" srcOrd="1" destOrd="0" parTransId="{952EE001-86C3-4022-96EE-ABDB540B8A78}" sibTransId="{796364FD-7651-493A-AEE5-8DD45DF8EEAC}"/>
    <dgm:cxn modelId="{66E8CE3C-459F-4648-B4D7-5039298A0E92}" srcId="{9845D52A-E054-4EB0-A5A3-32AE7DC6D645}" destId="{566C4A8F-CE66-4FF5-AF11-6C385F74A275}" srcOrd="0" destOrd="0" parTransId="{375C5A5E-5F04-4FE8-98F8-795867C18A18}" sibTransId="{E74B8A5E-78D9-4E5B-86E1-203DE271581F}"/>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0" presId="urn:microsoft.com/office/officeart/2016/7/layout/HexagonTimeline"/>
    <dgm:cxn modelId="{CB98D256-5AB4-4B9D-AD69-15CA4B5C1220}" type="presOf" srcId="{566C4A8F-CE66-4FF5-AF11-6C385F74A275}" destId="{5E76ADAA-D3EE-462D-A737-9D3772B6C76F}" srcOrd="0" destOrd="0" presId="urn:microsoft.com/office/officeart/2016/7/layout/HexagonTimeline"/>
    <dgm:cxn modelId="{04774158-8FAB-47B4-A2EE-D3D3A7E958BE}" srcId="{08F627ED-A304-4697-8C44-18E45D3D2B1A}" destId="{9AC77E87-FC4D-4F04-889B-73358514DC0D}" srcOrd="2"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F7608388-5A1F-4FE9-96E5-520EA7B1F725}" srcId="{9AC77E87-FC4D-4F04-889B-73358514DC0D}" destId="{C2F0E5C9-2943-4A9B-872F-ECF6B159E9F4}" srcOrd="0" destOrd="0" parTransId="{8FBB852D-32B7-4273-9DE3-951F1CFE69EC}" sibTransId="{1A62CB6F-38D7-44F2-AFAB-0C4382E3DA24}"/>
    <dgm:cxn modelId="{07EFBDB0-8C3C-4140-851A-D6494FDB0B7A}" type="presOf" srcId="{9845D52A-E054-4EB0-A5A3-32AE7DC6D645}" destId="{D39499CF-3BA1-4BBD-960A-4434BA9F21A7}" srcOrd="0" destOrd="0"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434FF653-D75F-4952-8E75-D3AF3DA482CB}" type="presParOf" srcId="{D6614DDC-66DE-4E26-A0E6-8B5D4F611437}" destId="{4630FBA4-1F51-4A32-B0E4-88E47053D0D9}" srcOrd="2" destOrd="0" presId="urn:microsoft.com/office/officeart/2016/7/layout/HexagonTimeline"/>
    <dgm:cxn modelId="{255D0E88-A582-4AB9-85D4-3CCE25636858}" type="presParOf" srcId="{4630FBA4-1F51-4A32-B0E4-88E47053D0D9}" destId="{D39499CF-3BA1-4BBD-960A-4434BA9F21A7}" srcOrd="0" destOrd="0" presId="urn:microsoft.com/office/officeart/2016/7/layout/HexagonTimeline"/>
    <dgm:cxn modelId="{EB99A48A-7C1E-46F6-BDF1-CF76EFA8B1BE}" type="presParOf" srcId="{4630FBA4-1F51-4A32-B0E4-88E47053D0D9}" destId="{5E76ADAA-D3EE-462D-A737-9D3772B6C76F}" srcOrd="1" destOrd="0" presId="urn:microsoft.com/office/officeart/2016/7/layout/HexagonTimeline"/>
    <dgm:cxn modelId="{A5B350CB-1F08-407B-AB74-C0A9D5254180}" type="presParOf" srcId="{4630FBA4-1F51-4A32-B0E4-88E47053D0D9}" destId="{F514349A-AC82-402F-8DA0-95785071B5F0}" srcOrd="2" destOrd="0" presId="urn:microsoft.com/office/officeart/2016/7/layout/HexagonTimeline"/>
    <dgm:cxn modelId="{3AEF0478-205F-4564-A8F2-A009D04A4716}" type="presParOf" srcId="{4630FBA4-1F51-4A32-B0E4-88E47053D0D9}" destId="{BBACFDEF-20FB-406A-9641-2F4782D85F9F}" srcOrd="3" destOrd="0" presId="urn:microsoft.com/office/officeart/2016/7/layout/HexagonTimeline"/>
    <dgm:cxn modelId="{E91CE1AF-35AF-4453-8B3B-CCA366030481}" type="presParOf" srcId="{4630FBA4-1F51-4A32-B0E4-88E47053D0D9}" destId="{E12CB119-910F-4C38-9D07-4EF7748B1BD6}" srcOrd="4" destOrd="0" presId="urn:microsoft.com/office/officeart/2016/7/layout/HexagonTimeline"/>
    <dgm:cxn modelId="{830D18A3-5BD1-43DE-A8C7-D3AD84C79C41}" type="presParOf" srcId="{D6614DDC-66DE-4E26-A0E6-8B5D4F611437}" destId="{6C1697D8-F9A2-4451-950E-C8D8168BBC75}" srcOrd="3" destOrd="0" presId="urn:microsoft.com/office/officeart/2016/7/layout/HexagonTimeline"/>
    <dgm:cxn modelId="{A2FC9288-5AD0-464F-A27B-3C029EB82A78}" type="presParOf" srcId="{D6614DDC-66DE-4E26-A0E6-8B5D4F611437}" destId="{258D101A-CA89-4BD3-9BA0-F95214FF0550}" srcOrd="4"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316501"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1619-1865</a:t>
          </a:r>
          <a:endParaRPr lang="en-US" sz="1100" kern="1200" dirty="0">
            <a:latin typeface="Cambria" panose="02040503050406030204" pitchFamily="18" charset="0"/>
            <a:ea typeface="Cambria" panose="02040503050406030204" pitchFamily="18" charset="0"/>
          </a:endParaRPr>
        </a:p>
      </dsp:txBody>
      <dsp:txXfrm>
        <a:off x="316501" y="1604214"/>
        <a:ext cx="1523346" cy="437513"/>
      </dsp:txXfrm>
    </dsp:sp>
    <dsp:sp modelId="{03E7967D-6C10-4379-9B37-4F5A8CF4EED8}">
      <dsp:nvSpPr>
        <dsp:cNvPr id="0" name=""/>
        <dsp:cNvSpPr/>
      </dsp:nvSpPr>
      <dsp:spPr>
        <a:xfrm>
          <a:off x="3280"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Cambria" panose="02040503050406030204" pitchFamily="18" charset="0"/>
              <a:ea typeface="Cambria" panose="02040503050406030204" pitchFamily="18" charset="0"/>
            </a:rPr>
            <a:t>Abolitionism/Civil War</a:t>
          </a:r>
        </a:p>
      </dsp:txBody>
      <dsp:txXfrm>
        <a:off x="3280" y="0"/>
        <a:ext cx="2237291" cy="1166701"/>
      </dsp:txXfrm>
    </dsp:sp>
    <dsp:sp modelId="{4FB3A766-643A-4ACA-8E5D-2C95FFB87076}">
      <dsp:nvSpPr>
        <dsp:cNvPr id="0" name=""/>
        <dsp:cNvSpPr/>
      </dsp:nvSpPr>
      <dsp:spPr>
        <a:xfrm>
          <a:off x="1927350"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121925"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085466"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9499CF-3BA1-4BBD-960A-4434BA9F21A7}">
      <dsp:nvSpPr>
        <dsp:cNvPr id="0" name=""/>
        <dsp:cNvSpPr/>
      </dsp:nvSpPr>
      <dsp:spPr>
        <a:xfrm>
          <a:off x="2553792" y="1604214"/>
          <a:ext cx="1610849" cy="437513"/>
        </a:xfrm>
        <a:prstGeom prst="hexagon">
          <a:avLst>
            <a:gd name="adj" fmla="val 40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1865-1950</a:t>
          </a:r>
          <a:endParaRPr lang="en-US" sz="1100" kern="1200" dirty="0">
            <a:latin typeface="Cambria" panose="02040503050406030204" pitchFamily="18" charset="0"/>
            <a:ea typeface="Cambria" panose="02040503050406030204" pitchFamily="18" charset="0"/>
          </a:endParaRPr>
        </a:p>
      </dsp:txBody>
      <dsp:txXfrm>
        <a:off x="2746364" y="1656517"/>
        <a:ext cx="1225705" cy="332907"/>
      </dsp:txXfrm>
    </dsp:sp>
    <dsp:sp modelId="{5E76ADAA-D3EE-462D-A737-9D3772B6C76F}">
      <dsp:nvSpPr>
        <dsp:cNvPr id="0" name=""/>
        <dsp:cNvSpPr/>
      </dsp:nvSpPr>
      <dsp:spPr>
        <a:xfrm>
          <a:off x="2240571" y="247924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t" anchorCtr="1">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Cambria" panose="02040503050406030204" pitchFamily="18" charset="0"/>
              <a:ea typeface="Cambria" panose="02040503050406030204" pitchFamily="18" charset="0"/>
            </a:rPr>
            <a:t>Reconstruction/Jim Crow </a:t>
          </a:r>
        </a:p>
      </dsp:txBody>
      <dsp:txXfrm>
        <a:off x="2240571" y="2479240"/>
        <a:ext cx="2237291" cy="1166701"/>
      </dsp:txXfrm>
    </dsp:sp>
    <dsp:sp modelId="{6C1697D8-F9A2-4451-950E-C8D8168BBC75}">
      <dsp:nvSpPr>
        <dsp:cNvPr id="0" name=""/>
        <dsp:cNvSpPr/>
      </dsp:nvSpPr>
      <dsp:spPr>
        <a:xfrm>
          <a:off x="4164641" y="1822971"/>
          <a:ext cx="626441" cy="0"/>
        </a:xfrm>
        <a:custGeom>
          <a:avLst/>
          <a:gdLst/>
          <a:ahLst/>
          <a:cxnLst/>
          <a:rect l="0" t="0" r="0" b="0"/>
          <a:pathLst>
            <a:path>
              <a:moveTo>
                <a:pt x="0" y="0"/>
              </a:moveTo>
              <a:lnTo>
                <a:pt x="626441"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14349A-AC82-402F-8DA0-95785071B5F0}">
      <dsp:nvSpPr>
        <dsp:cNvPr id="0" name=""/>
        <dsp:cNvSpPr/>
      </dsp:nvSpPr>
      <dsp:spPr>
        <a:xfrm>
          <a:off x="3359216" y="2041727"/>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BACFDEF-20FB-406A-9641-2F4782D85F9F}">
      <dsp:nvSpPr>
        <dsp:cNvPr id="0" name=""/>
        <dsp:cNvSpPr/>
      </dsp:nvSpPr>
      <dsp:spPr>
        <a:xfrm>
          <a:off x="3322757" y="240632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4791083" y="1604214"/>
          <a:ext cx="1610849"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1964-2021</a:t>
          </a:r>
          <a:endParaRPr lang="en-US" sz="1500" kern="1200" dirty="0">
            <a:latin typeface="Cambria" panose="02040503050406030204" pitchFamily="18" charset="0"/>
            <a:ea typeface="Cambria" panose="02040503050406030204" pitchFamily="18" charset="0"/>
          </a:endParaRPr>
        </a:p>
      </dsp:txBody>
      <dsp:txXfrm rot="10800000">
        <a:off x="4878586" y="1604214"/>
        <a:ext cx="1523346" cy="437513"/>
      </dsp:txXfrm>
    </dsp:sp>
    <dsp:sp modelId="{2E1F219F-885D-437D-9D95-1C496EBAD119}">
      <dsp:nvSpPr>
        <dsp:cNvPr id="0" name=""/>
        <dsp:cNvSpPr/>
      </dsp:nvSpPr>
      <dsp:spPr>
        <a:xfrm>
          <a:off x="4477862" y="0"/>
          <a:ext cx="2237291"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4460" rIns="0" bIns="124460" numCol="1" spcCol="1270" anchor="b" anchorCtr="1">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Cambria" panose="02040503050406030204" pitchFamily="18" charset="0"/>
              <a:ea typeface="Cambria" panose="02040503050406030204" pitchFamily="18" charset="0"/>
            </a:rPr>
            <a:t>Modern Civil Rights Movement </a:t>
          </a:r>
        </a:p>
      </dsp:txBody>
      <dsp:txXfrm>
        <a:off x="4477862" y="0"/>
        <a:ext cx="2237291" cy="1166701"/>
      </dsp:txXfrm>
    </dsp:sp>
    <dsp:sp modelId="{8801BA21-B732-43C2-BD4E-EED526CA614C}">
      <dsp:nvSpPr>
        <dsp:cNvPr id="0" name=""/>
        <dsp:cNvSpPr/>
      </dsp:nvSpPr>
      <dsp:spPr>
        <a:xfrm>
          <a:off x="55965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5560048"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880609-6D20-4839-A4BE-D00685A654F9}" type="datetimeFigureOut">
              <a:rPr lang="en-US" smtClean="0"/>
              <a:t>5/10/2021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EC168-0C05-49E2-9162-F0B416664D7F}" type="slidenum">
              <a:rPr lang="en-US" smtClean="0"/>
              <a:t>‹#›</a:t>
            </a:fld>
            <a:endParaRPr lang="en-US"/>
          </a:p>
        </p:txBody>
      </p:sp>
    </p:spTree>
    <p:extLst>
      <p:ext uri="{BB962C8B-B14F-4D97-AF65-F5344CB8AC3E}">
        <p14:creationId xmlns:p14="http://schemas.microsoft.com/office/powerpoint/2010/main" val="243430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1FEC44-7405-4004-B73E-55EAA0FC6240}"/>
              </a:ext>
            </a:extLst>
          </p:cNvPr>
          <p:cNvSpPr>
            <a:spLocks noGrp="1" noRot="1" noChangeAspect="1" noChangeArrowheads="1" noTextEdit="1"/>
          </p:cNvSpPr>
          <p:nvPr>
            <p:ph type="sldImg"/>
          </p:nvPr>
        </p:nvSpPr>
        <p:spPr>
          <a:xfrm>
            <a:off x="406400" y="696913"/>
            <a:ext cx="6197600" cy="3486150"/>
          </a:xfrm>
          <a:ln/>
        </p:spPr>
      </p:sp>
      <p:sp>
        <p:nvSpPr>
          <p:cNvPr id="8195" name="Notes Placeholder 2">
            <a:extLst>
              <a:ext uri="{FF2B5EF4-FFF2-40B4-BE49-F238E27FC236}">
                <a16:creationId xmlns:a16="http://schemas.microsoft.com/office/drawing/2014/main" id="{AC136CC4-842F-4BB0-BB9D-7E62E0CAC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CEC81955-EA71-4DB5-866D-5F5822404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E465704-8FF9-4EFC-9F12-942933B73FC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F6972F7-0869-4DC4-8141-EBCC347F0A3B}"/>
              </a:ext>
            </a:extLst>
          </p:cNvPr>
          <p:cNvSpPr>
            <a:spLocks noGrp="1" noRot="1" noChangeAspect="1" noChangeArrowheads="1" noTextEdit="1"/>
          </p:cNvSpPr>
          <p:nvPr>
            <p:ph type="sldImg"/>
          </p:nvPr>
        </p:nvSpPr>
        <p:spPr>
          <a:xfrm>
            <a:off x="406400" y="696913"/>
            <a:ext cx="6197600" cy="3486150"/>
          </a:xfrm>
          <a:ln/>
        </p:spPr>
      </p:sp>
      <p:sp>
        <p:nvSpPr>
          <p:cNvPr id="10243" name="Notes Placeholder 2">
            <a:extLst>
              <a:ext uri="{FF2B5EF4-FFF2-40B4-BE49-F238E27FC236}">
                <a16:creationId xmlns:a16="http://schemas.microsoft.com/office/drawing/2014/main" id="{75A707BF-6C58-4892-ACB0-E36E93987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362AA872-9FC1-4AA6-B885-9031AC044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1368D97-5FF8-4AF5-AD74-97A3402EA27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14D63BB-9C65-41B0-9B93-8227F55F0072}"/>
              </a:ext>
            </a:extLst>
          </p:cNvPr>
          <p:cNvSpPr>
            <a:spLocks noGrp="1" noRot="1" noChangeAspect="1" noChangeArrowheads="1" noTextEdit="1"/>
          </p:cNvSpPr>
          <p:nvPr>
            <p:ph type="sldImg"/>
          </p:nvPr>
        </p:nvSpPr>
        <p:spPr>
          <a:xfrm>
            <a:off x="406400" y="696913"/>
            <a:ext cx="6197600" cy="3486150"/>
          </a:xfrm>
          <a:ln/>
        </p:spPr>
      </p:sp>
      <p:sp>
        <p:nvSpPr>
          <p:cNvPr id="12291" name="Notes Placeholder 2">
            <a:extLst>
              <a:ext uri="{FF2B5EF4-FFF2-40B4-BE49-F238E27FC236}">
                <a16:creationId xmlns:a16="http://schemas.microsoft.com/office/drawing/2014/main" id="{DA5D1157-0722-4BCA-B1F6-F9457CDE5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966EB243-728C-4D58-8F85-6809512A9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34DB7C-5555-4B71-94B8-27FD48005AA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87F1B3-2E3B-44C7-93D1-4467BCA1F9A9}"/>
              </a:ext>
            </a:extLst>
          </p:cNvPr>
          <p:cNvSpPr>
            <a:spLocks noGrp="1" noRot="1" noChangeAspect="1" noChangeArrowheads="1" noTextEdit="1"/>
          </p:cNvSpPr>
          <p:nvPr>
            <p:ph type="sldImg"/>
          </p:nvPr>
        </p:nvSpPr>
        <p:spPr>
          <a:xfrm>
            <a:off x="406400" y="696913"/>
            <a:ext cx="6197600" cy="3486150"/>
          </a:xfrm>
          <a:ln/>
        </p:spPr>
      </p:sp>
      <p:sp>
        <p:nvSpPr>
          <p:cNvPr id="83971" name="Notes Placeholder 2">
            <a:extLst>
              <a:ext uri="{FF2B5EF4-FFF2-40B4-BE49-F238E27FC236}">
                <a16:creationId xmlns:a16="http://schemas.microsoft.com/office/drawing/2014/main" id="{AD488F01-D386-4EC0-B555-876D4A3F4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B2E71D21-7DBE-49F0-A2A5-8DA0D0BA8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EE9DDF4-3FD6-412B-9C62-99F48B97D713}" type="slidenum">
              <a:rPr lang="en-US" altLang="en-US"/>
              <a:pPr/>
              <a:t>46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7040B26-8824-4E94-860A-6ECF475F32A8}"/>
              </a:ext>
            </a:extLst>
          </p:cNvPr>
          <p:cNvSpPr>
            <a:spLocks noGrp="1" noRot="1" noChangeAspect="1" noChangeArrowheads="1" noTextEdit="1"/>
          </p:cNvSpPr>
          <p:nvPr>
            <p:ph type="sldImg"/>
          </p:nvPr>
        </p:nvSpPr>
        <p:spPr>
          <a:xfrm>
            <a:off x="406400" y="696913"/>
            <a:ext cx="6197600" cy="3486150"/>
          </a:xfrm>
          <a:ln/>
        </p:spPr>
      </p:sp>
      <p:sp>
        <p:nvSpPr>
          <p:cNvPr id="86019" name="Notes Placeholder 2">
            <a:extLst>
              <a:ext uri="{FF2B5EF4-FFF2-40B4-BE49-F238E27FC236}">
                <a16:creationId xmlns:a16="http://schemas.microsoft.com/office/drawing/2014/main" id="{4B5C567F-4D0A-47F4-A36A-9DB33CF93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23467E4D-DDC7-47DC-BEDD-A37478EB8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18B89181-7414-4F3A-B6AB-FC1D60A6E2C1}" type="slidenum">
              <a:rPr lang="en-US" altLang="en-US"/>
              <a:pPr/>
              <a:t>47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5/10/2021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400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48180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325256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91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4307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82839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609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409416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5/10/2021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9516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27828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84983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39028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22545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07EED34-45F1-42A9-8B6D-BDA3A0943A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5FD1419-A1A5-4EC6-888F-B90E3B551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E0E1155-5D6C-4B5C-A60D-777364C92BE2}"/>
              </a:ext>
            </a:extLst>
          </p:cNvPr>
          <p:cNvSpPr>
            <a:spLocks noGrp="1" noChangeArrowheads="1"/>
          </p:cNvSpPr>
          <p:nvPr>
            <p:ph type="sldNum" sz="quarter" idx="12"/>
          </p:nvPr>
        </p:nvSpPr>
        <p:spPr>
          <a:ln/>
        </p:spPr>
        <p:txBody>
          <a:bodyPr/>
          <a:lstStyle>
            <a:lvl1pPr>
              <a:defRPr/>
            </a:lvl1pPr>
          </a:lstStyle>
          <a:p>
            <a:fld id="{D7A4C4FF-8948-49D6-BBA7-2FC706C8C1E8}" type="slidenum">
              <a:rPr lang="en-US" altLang="en-US"/>
              <a:pPr/>
              <a:t>‹#›</a:t>
            </a:fld>
            <a:endParaRPr lang="en-US" altLang="en-US"/>
          </a:p>
        </p:txBody>
      </p:sp>
    </p:spTree>
    <p:extLst>
      <p:ext uri="{BB962C8B-B14F-4D97-AF65-F5344CB8AC3E}">
        <p14:creationId xmlns:p14="http://schemas.microsoft.com/office/powerpoint/2010/main" val="122694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5203B63-8962-4D42-BF2B-2D0DD0AAEE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6B9EE4A-01B7-4A8F-93C9-D191DCE3C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11F3E01-9DA5-492B-9A81-BAF0C3831365}"/>
              </a:ext>
            </a:extLst>
          </p:cNvPr>
          <p:cNvSpPr>
            <a:spLocks noGrp="1" noChangeArrowheads="1"/>
          </p:cNvSpPr>
          <p:nvPr>
            <p:ph type="sldNum" sz="quarter" idx="12"/>
          </p:nvPr>
        </p:nvSpPr>
        <p:spPr>
          <a:ln/>
        </p:spPr>
        <p:txBody>
          <a:bodyPr/>
          <a:lstStyle>
            <a:lvl1pPr>
              <a:defRPr/>
            </a:lvl1pPr>
          </a:lstStyle>
          <a:p>
            <a:fld id="{F83E815B-6F06-43C0-A009-B097A8FA2219}" type="slidenum">
              <a:rPr lang="en-US" altLang="en-US"/>
              <a:pPr/>
              <a:t>‹#›</a:t>
            </a:fld>
            <a:endParaRPr lang="en-US" altLang="en-US"/>
          </a:p>
        </p:txBody>
      </p:sp>
    </p:spTree>
    <p:extLst>
      <p:ext uri="{BB962C8B-B14F-4D97-AF65-F5344CB8AC3E}">
        <p14:creationId xmlns:p14="http://schemas.microsoft.com/office/powerpoint/2010/main" val="22492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5/10/2021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5/10/2021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5/10/2021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5/10/2021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5/10/2021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5/10/2021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5/10/2021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5/10/2021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6676689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youtu.be/WxcXpD078pw"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hyperlink" Target="http://www.tennesseepreservationtrust.org/" TargetMode="External"/><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 Id="rId1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s://www.history.com/this-day-in-history/blacklivesmatter-hashtag-first-appears-facebook-sparking-a-movement" TargetMode="Externa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kv"/><Relationship Id="rId1" Type="http://schemas.openxmlformats.org/officeDocument/2006/relationships/video" Target="NULL" TargetMode="External"/><Relationship Id="rId5" Type="http://schemas.openxmlformats.org/officeDocument/2006/relationships/image" Target="../media/image62.jp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6296FA1-2BFA-4C93-9994-E586E5E70ADB}"/>
              </a:ext>
            </a:extLst>
          </p:cNvPr>
          <p:cNvPicPr>
            <a:picLocks noChangeAspect="1"/>
          </p:cNvPicPr>
          <p:nvPr/>
        </p:nvPicPr>
        <p:blipFill rotWithShape="1">
          <a:blip r:embed="rId2"/>
          <a:srcRect l="11203" r="-91"/>
          <a:stretch/>
        </p:blipFill>
        <p:spPr>
          <a:xfrm>
            <a:off x="0" y="0"/>
            <a:ext cx="12192000" cy="6858000"/>
          </a:xfrm>
          <a:prstGeom prst="rect">
            <a:avLst/>
          </a:prstGeom>
        </p:spPr>
      </p:pic>
      <p:sp>
        <p:nvSpPr>
          <p:cNvPr id="64" name="Rectangle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ctangle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103272" y="2187129"/>
            <a:ext cx="5120640" cy="1630906"/>
          </a:xfrm>
        </p:spPr>
        <p:txBody>
          <a:bodyPr>
            <a:normAutofit fontScale="90000"/>
          </a:bodyPr>
          <a:lstStyle/>
          <a:p>
            <a:r>
              <a:rPr lang="en-US" sz="4400" cap="small" dirty="0">
                <a:solidFill>
                  <a:schemeClr val="tx1"/>
                </a:solidFill>
                <a:latin typeface="Cambria" panose="02040503050406030204" pitchFamily="18" charset="0"/>
                <a:ea typeface="Cambria" panose="02040503050406030204" pitchFamily="18" charset="0"/>
              </a:rPr>
              <a:t>The Civil Rights Movement: </a:t>
            </a:r>
            <a:br>
              <a:rPr lang="en-US" sz="4400" cap="small" dirty="0">
                <a:solidFill>
                  <a:schemeClr val="tx1"/>
                </a:solidFill>
                <a:latin typeface="Cambria" panose="02040503050406030204" pitchFamily="18" charset="0"/>
                <a:ea typeface="Cambria" panose="02040503050406030204" pitchFamily="18" charset="0"/>
              </a:rPr>
            </a:br>
            <a:r>
              <a:rPr lang="en-US" sz="4400" cap="small" dirty="0">
                <a:solidFill>
                  <a:schemeClr val="tx1"/>
                </a:solidFill>
                <a:latin typeface="Cambria" panose="02040503050406030204" pitchFamily="18" charset="0"/>
                <a:ea typeface="Cambria" panose="02040503050406030204" pitchFamily="18" charset="0"/>
              </a:rPr>
              <a:t>It Still Remains</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4" y="4126698"/>
            <a:ext cx="4775075" cy="559656"/>
          </a:xfrm>
        </p:spPr>
        <p:txBody>
          <a:bodyPr>
            <a:normAutofit fontScale="92500" lnSpcReduction="20000"/>
          </a:bodyPr>
          <a:lstStyle/>
          <a:p>
            <a:r>
              <a:rPr lang="en-US" dirty="0">
                <a:solidFill>
                  <a:schemeClr val="tx1"/>
                </a:solidFill>
                <a:latin typeface="Candara" panose="020E0502030303020204" pitchFamily="34" charset="0"/>
              </a:rPr>
              <a:t>Freedom Stories</a:t>
            </a:r>
          </a:p>
          <a:p>
            <a:r>
              <a:rPr lang="en-US" dirty="0">
                <a:solidFill>
                  <a:schemeClr val="tx1"/>
                </a:solidFill>
                <a:latin typeface="Candara" panose="020E0502030303020204" pitchFamily="34" charset="0"/>
              </a:rPr>
              <a:t>Saturday, May 8, 2021</a:t>
            </a:r>
          </a:p>
        </p:txBody>
      </p:sp>
      <p:sp>
        <p:nvSpPr>
          <p:cNvPr id="7" name="TextBox 6">
            <a:extLst>
              <a:ext uri="{FF2B5EF4-FFF2-40B4-BE49-F238E27FC236}">
                <a16:creationId xmlns:a16="http://schemas.microsoft.com/office/drawing/2014/main" id="{B4B40A84-0A0F-4DE9-8F6A-3C9E47B5D61D}"/>
              </a:ext>
            </a:extLst>
          </p:cNvPr>
          <p:cNvSpPr txBox="1"/>
          <p:nvPr/>
        </p:nvSpPr>
        <p:spPr>
          <a:xfrm>
            <a:off x="134352" y="6596833"/>
            <a:ext cx="11923296" cy="276999"/>
          </a:xfrm>
          <a:prstGeom prst="rect">
            <a:avLst/>
          </a:prstGeom>
          <a:solidFill>
            <a:schemeClr val="bg1"/>
          </a:solidFill>
        </p:spPr>
        <p:txBody>
          <a:bodyPr wrap="square" rtlCol="0">
            <a:spAutoFit/>
          </a:bodyPr>
          <a:lstStyle/>
          <a:p>
            <a:r>
              <a:rPr lang="en-US" sz="1200" dirty="0">
                <a:latin typeface="Candara" panose="020E0502030303020204" pitchFamily="34" charset="0"/>
              </a:rPr>
              <a:t>Dr. Martin Luther King addresses the crowd from the steps of the Lincoln Memorial during the March on Washington for Jobs and Freedom, 1963. Photo from the Library of Congress.</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F754DD5-CA01-41B7-9F69-38279030D727}"/>
              </a:ext>
            </a:extLst>
          </p:cNvPr>
          <p:cNvPicPr>
            <a:picLocks noGrp="1" noChangeAspect="1"/>
          </p:cNvPicPr>
          <p:nvPr>
            <p:ph type="pic" idx="1"/>
          </p:nvPr>
        </p:nvPicPr>
        <p:blipFill rotWithShape="1">
          <a:blip r:embed="rId2"/>
          <a:srcRect l="6639" r="26463"/>
          <a:stretch/>
        </p:blipFill>
        <p:spPr>
          <a:xfrm>
            <a:off x="228599" y="237744"/>
            <a:ext cx="7696201" cy="6382512"/>
          </a:xfrm>
        </p:spPr>
      </p:pic>
      <p:sp>
        <p:nvSpPr>
          <p:cNvPr id="3" name="Title 2">
            <a:extLst>
              <a:ext uri="{FF2B5EF4-FFF2-40B4-BE49-F238E27FC236}">
                <a16:creationId xmlns:a16="http://schemas.microsoft.com/office/drawing/2014/main" id="{B857AF03-07A5-4348-918E-9FE5B6F27231}"/>
              </a:ext>
            </a:extLst>
          </p:cNvPr>
          <p:cNvSpPr>
            <a:spLocks noGrp="1"/>
          </p:cNvSpPr>
          <p:nvPr>
            <p:ph type="title"/>
          </p:nvPr>
        </p:nvSpPr>
        <p:spPr>
          <a:xfrm>
            <a:off x="8477250" y="603504"/>
            <a:ext cx="3144774" cy="1318361"/>
          </a:xfrm>
        </p:spPr>
        <p:txBody>
          <a:bodyPr anchor="ctr"/>
          <a:lstStyle/>
          <a:p>
            <a:pPr algn="ctr"/>
            <a:r>
              <a:rPr lang="en-US" b="1" dirty="0">
                <a:latin typeface="Candara" panose="020E0502030303020204" pitchFamily="34" charset="0"/>
              </a:rPr>
              <a:t>Lynching as “Justice”</a:t>
            </a:r>
          </a:p>
        </p:txBody>
      </p:sp>
      <p:sp>
        <p:nvSpPr>
          <p:cNvPr id="4" name="Text Placeholder 3">
            <a:extLst>
              <a:ext uri="{FF2B5EF4-FFF2-40B4-BE49-F238E27FC236}">
                <a16:creationId xmlns:a16="http://schemas.microsoft.com/office/drawing/2014/main" id="{7D80A88D-CF79-4953-9275-FCD5B6A14589}"/>
              </a:ext>
            </a:extLst>
          </p:cNvPr>
          <p:cNvSpPr>
            <a:spLocks noGrp="1"/>
          </p:cNvSpPr>
          <p:nvPr>
            <p:ph type="body" sz="half" idx="2"/>
          </p:nvPr>
        </p:nvSpPr>
        <p:spPr>
          <a:xfrm>
            <a:off x="8261873" y="1921865"/>
            <a:ext cx="3571539" cy="4332631"/>
          </a:xfrm>
        </p:spPr>
        <p:txBody>
          <a:bodyPr>
            <a:normAutofit/>
          </a:bodyPr>
          <a:lstStyle/>
          <a:p>
            <a:r>
              <a:rPr lang="en-US" dirty="0">
                <a:latin typeface="Cambria" panose="02040503050406030204" pitchFamily="18" charset="0"/>
                <a:ea typeface="Cambria" panose="02040503050406030204" pitchFamily="18" charset="0"/>
              </a:rPr>
              <a:t>Between 1877 and 1950, the Equal Justice Initiative in Montgomery, Alabama documented </a:t>
            </a:r>
            <a:r>
              <a:rPr lang="en-US" b="1" dirty="0">
                <a:solidFill>
                  <a:srgbClr val="FF0000"/>
                </a:solidFill>
                <a:latin typeface="Cambria" panose="02040503050406030204" pitchFamily="18" charset="0"/>
                <a:ea typeface="Cambria" panose="02040503050406030204" pitchFamily="18" charset="0"/>
              </a:rPr>
              <a:t>4084</a:t>
            </a:r>
            <a:r>
              <a:rPr lang="en-US" b="1"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lynchings</a:t>
            </a:r>
            <a:r>
              <a:rPr lang="en-US" dirty="0">
                <a:latin typeface="Cambria" panose="02040503050406030204" pitchFamily="18" charset="0"/>
                <a:ea typeface="Cambria" panose="02040503050406030204" pitchFamily="18" charset="0"/>
              </a:rPr>
              <a:t> of Black people in Alabama, Arkansas, Florida, Georgia, Kentucky, Louisiana, Mississippi, North Carolina, South Carolina, Tennessee, Texas, and Virginia. Their data reveals telling trends across time and regions, including the fact that lynching peaked between the years 1880 and 1940. </a:t>
            </a:r>
          </a:p>
        </p:txBody>
      </p:sp>
      <p:sp>
        <p:nvSpPr>
          <p:cNvPr id="9" name="TextBox 8">
            <a:extLst>
              <a:ext uri="{FF2B5EF4-FFF2-40B4-BE49-F238E27FC236}">
                <a16:creationId xmlns:a16="http://schemas.microsoft.com/office/drawing/2014/main" id="{232D2291-8658-4D4B-A6DC-E4049C364143}"/>
              </a:ext>
            </a:extLst>
          </p:cNvPr>
          <p:cNvSpPr txBox="1"/>
          <p:nvPr/>
        </p:nvSpPr>
        <p:spPr>
          <a:xfrm>
            <a:off x="8261873" y="6142616"/>
            <a:ext cx="2846225" cy="276999"/>
          </a:xfrm>
          <a:prstGeom prst="rect">
            <a:avLst/>
          </a:prstGeom>
          <a:noFill/>
        </p:spPr>
        <p:txBody>
          <a:bodyPr wrap="square" rtlCol="0">
            <a:spAutoFit/>
          </a:bodyPr>
          <a:lstStyle/>
          <a:p>
            <a:r>
              <a:rPr lang="en-US" sz="1200" dirty="0">
                <a:solidFill>
                  <a:srgbClr val="FF0000"/>
                </a:solidFill>
                <a:latin typeface="Candara" panose="020E0502030303020204" pitchFamily="34" charset="0"/>
              </a:rPr>
              <a:t>EJI map showing </a:t>
            </a:r>
            <a:r>
              <a:rPr lang="en-US" sz="1200" dirty="0" err="1">
                <a:solidFill>
                  <a:srgbClr val="FF0000"/>
                </a:solidFill>
                <a:latin typeface="Candara" panose="020E0502030303020204" pitchFamily="34" charset="0"/>
              </a:rPr>
              <a:t>lynchings</a:t>
            </a:r>
            <a:r>
              <a:rPr lang="en-US" sz="1200" dirty="0">
                <a:solidFill>
                  <a:srgbClr val="FF0000"/>
                </a:solidFill>
                <a:latin typeface="Candara" panose="020E0502030303020204" pitchFamily="34" charset="0"/>
              </a:rPr>
              <a:t> by county.</a:t>
            </a:r>
          </a:p>
        </p:txBody>
      </p:sp>
    </p:spTree>
    <p:extLst>
      <p:ext uri="{BB962C8B-B14F-4D97-AF65-F5344CB8AC3E}">
        <p14:creationId xmlns:p14="http://schemas.microsoft.com/office/powerpoint/2010/main" val="144220026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B8228F3-9F8F-4C99-8698-A0210EC82E02}"/>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l="23486" t="9807" r="19797" b="12699"/>
          <a:stretch/>
        </p:blipFill>
        <p:spPr>
          <a:xfrm>
            <a:off x="0" y="0"/>
            <a:ext cx="4540358" cy="3492050"/>
          </a:xfrm>
        </p:spPr>
      </p:pic>
      <p:sp>
        <p:nvSpPr>
          <p:cNvPr id="2" name="Title 1">
            <a:extLst>
              <a:ext uri="{FF2B5EF4-FFF2-40B4-BE49-F238E27FC236}">
                <a16:creationId xmlns:a16="http://schemas.microsoft.com/office/drawing/2014/main" id="{816BEA71-9878-4CE6-8A3A-19FF7245DA64}"/>
              </a:ext>
            </a:extLst>
          </p:cNvPr>
          <p:cNvSpPr>
            <a:spLocks noGrp="1"/>
          </p:cNvSpPr>
          <p:nvPr>
            <p:ph type="title"/>
          </p:nvPr>
        </p:nvSpPr>
        <p:spPr/>
        <p:txBody>
          <a:bodyPr anchor="ctr">
            <a:normAutofit/>
          </a:bodyPr>
          <a:lstStyle/>
          <a:p>
            <a:pPr algn="ctr" fontAlgn="base"/>
            <a:r>
              <a:rPr lang="en-US" b="1" i="0" dirty="0">
                <a:effectLst/>
                <a:latin typeface="Candara" panose="020E0502030303020204" pitchFamily="34" charset="0"/>
                <a:ea typeface="Cambria" panose="02040503050406030204" pitchFamily="18" charset="0"/>
              </a:rPr>
              <a:t>Memphis, Tennessee:</a:t>
            </a:r>
            <a:br>
              <a:rPr lang="en-US" b="1" i="0" dirty="0">
                <a:effectLst/>
                <a:latin typeface="Candara" panose="020E0502030303020204" pitchFamily="34" charset="0"/>
                <a:ea typeface="Cambria" panose="02040503050406030204" pitchFamily="18" charset="0"/>
              </a:rPr>
            </a:br>
            <a:r>
              <a:rPr lang="en-US" sz="2800" b="1" i="0" dirty="0">
                <a:effectLst/>
                <a:latin typeface="Candara" panose="020E0502030303020204" pitchFamily="34" charset="0"/>
                <a:ea typeface="Cambria" panose="02040503050406030204" pitchFamily="18" charset="0"/>
              </a:rPr>
              <a:t>March 9, 1892</a:t>
            </a:r>
            <a:endParaRPr lang="en-US" b="1" dirty="0">
              <a:latin typeface="Candara" panose="020E0502030303020204" pitchFamily="34" charset="0"/>
            </a:endParaRPr>
          </a:p>
        </p:txBody>
      </p:sp>
      <p:sp>
        <p:nvSpPr>
          <p:cNvPr id="6" name="Text Placeholder 5">
            <a:extLst>
              <a:ext uri="{FF2B5EF4-FFF2-40B4-BE49-F238E27FC236}">
                <a16:creationId xmlns:a16="http://schemas.microsoft.com/office/drawing/2014/main" id="{D31A32E7-3158-40D1-A277-CFD7343A43F2}"/>
              </a:ext>
            </a:extLst>
          </p:cNvPr>
          <p:cNvSpPr>
            <a:spLocks noGrp="1"/>
          </p:cNvSpPr>
          <p:nvPr>
            <p:ph type="body" sz="half" idx="2"/>
          </p:nvPr>
        </p:nvSpPr>
        <p:spPr>
          <a:xfrm>
            <a:off x="8272631" y="2386583"/>
            <a:ext cx="3506993" cy="4089521"/>
          </a:xfrm>
        </p:spPr>
        <p:txBody>
          <a:bodyPr>
            <a:normAutofit/>
          </a:bodyPr>
          <a:lstStyle/>
          <a:p>
            <a:pPr marL="285750" indent="-285750">
              <a:buFont typeface="Arial" panose="020B0604020202020204" pitchFamily="34" charset="0"/>
              <a:buChar char="•"/>
            </a:pPr>
            <a:r>
              <a:rPr lang="en-US" b="0" i="1" dirty="0">
                <a:solidFill>
                  <a:srgbClr val="000000"/>
                </a:solidFill>
                <a:effectLst/>
                <a:latin typeface="Cambria" panose="02040503050406030204" pitchFamily="18" charset="0"/>
                <a:ea typeface="Cambria" panose="02040503050406030204" pitchFamily="18" charset="0"/>
              </a:rPr>
              <a:t>People’s Grocery </a:t>
            </a:r>
            <a:r>
              <a:rPr lang="en-US" dirty="0">
                <a:solidFill>
                  <a:srgbClr val="000000"/>
                </a:solidFill>
                <a:latin typeface="Cambria" panose="02040503050406030204" pitchFamily="18" charset="0"/>
                <a:ea typeface="Cambria" panose="02040503050406030204" pitchFamily="18" charset="0"/>
              </a:rPr>
              <a:t>l</a:t>
            </a:r>
            <a:r>
              <a:rPr lang="en-US" b="0" i="0" dirty="0">
                <a:solidFill>
                  <a:srgbClr val="000000"/>
                </a:solidFill>
                <a:effectLst/>
                <a:latin typeface="Cambria" panose="02040503050406030204" pitchFamily="18" charset="0"/>
                <a:ea typeface="Cambria" panose="02040503050406030204" pitchFamily="18" charset="0"/>
              </a:rPr>
              <a:t>ynching of store owners Thomas Moss, Will Stewart, and Calvin McDowell</a:t>
            </a:r>
          </a:p>
          <a:p>
            <a:pPr marL="285750" indent="-285750">
              <a:buFont typeface="Arial" panose="020B0604020202020204" pitchFamily="34" charset="0"/>
              <a:buChar char="•"/>
            </a:pPr>
            <a:r>
              <a:rPr lang="en-US" dirty="0">
                <a:solidFill>
                  <a:srgbClr val="000000"/>
                </a:solidFill>
                <a:latin typeface="Cambria" panose="02040503050406030204" pitchFamily="18" charset="0"/>
                <a:ea typeface="Cambria" panose="02040503050406030204" pitchFamily="18" charset="0"/>
              </a:rPr>
              <a:t>The bodies left to rot </a:t>
            </a:r>
            <a:r>
              <a:rPr lang="en-US" b="0" i="0" dirty="0">
                <a:solidFill>
                  <a:srgbClr val="000000"/>
                </a:solidFill>
                <a:effectLst/>
                <a:latin typeface="Cambria" panose="02040503050406030204" pitchFamily="18" charset="0"/>
                <a:ea typeface="Cambria" panose="02040503050406030204" pitchFamily="18" charset="0"/>
              </a:rPr>
              <a:t>in the Chesapeake &amp; Ohio railroad yard a mile outside of Memphis, Tennessee</a:t>
            </a:r>
          </a:p>
          <a:p>
            <a:pPr marL="285750" indent="-285750">
              <a:buFont typeface="Arial" panose="020B0604020202020204" pitchFamily="34" charset="0"/>
              <a:buChar char="•"/>
            </a:pPr>
            <a:r>
              <a:rPr lang="en-US" dirty="0">
                <a:solidFill>
                  <a:srgbClr val="000000"/>
                </a:solidFill>
                <a:latin typeface="Cambria" panose="02040503050406030204" pitchFamily="18" charset="0"/>
                <a:ea typeface="Cambria" panose="02040503050406030204" pitchFamily="18" charset="0"/>
              </a:rPr>
              <a:t>Investigated by journalist Ida B. Wells, who was then  forced to flee Memphis.</a:t>
            </a:r>
            <a:endParaRPr lang="en-US" dirty="0">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0F79F15-8FB4-4619-8F29-1DEBF4000901}"/>
              </a:ext>
            </a:extLst>
          </p:cNvPr>
          <p:cNvPicPr>
            <a:picLocks noChangeAspect="1"/>
          </p:cNvPicPr>
          <p:nvPr/>
        </p:nvPicPr>
        <p:blipFill>
          <a:blip r:embed="rId3"/>
          <a:stretch>
            <a:fillRect/>
          </a:stretch>
        </p:blipFill>
        <p:spPr>
          <a:xfrm>
            <a:off x="4475764" y="0"/>
            <a:ext cx="3607509" cy="3765337"/>
          </a:xfrm>
          <a:prstGeom prst="rect">
            <a:avLst/>
          </a:prstGeom>
        </p:spPr>
      </p:pic>
      <p:pic>
        <p:nvPicPr>
          <p:cNvPr id="10" name="Picture 9">
            <a:extLst>
              <a:ext uri="{FF2B5EF4-FFF2-40B4-BE49-F238E27FC236}">
                <a16:creationId xmlns:a16="http://schemas.microsoft.com/office/drawing/2014/main" id="{69D4CC2F-EB88-49CD-B0B3-92927242E5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450105"/>
            <a:ext cx="6016460" cy="3407895"/>
          </a:xfrm>
          <a:prstGeom prst="rect">
            <a:avLst/>
          </a:prstGeom>
        </p:spPr>
      </p:pic>
    </p:spTree>
    <p:extLst>
      <p:ext uri="{BB962C8B-B14F-4D97-AF65-F5344CB8AC3E}">
        <p14:creationId xmlns:p14="http://schemas.microsoft.com/office/powerpoint/2010/main" val="52121730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EA333-D9AB-48E6-820B-381FC55849BC}"/>
              </a:ext>
            </a:extLst>
          </p:cNvPr>
          <p:cNvSpPr>
            <a:spLocks noGrp="1"/>
          </p:cNvSpPr>
          <p:nvPr>
            <p:ph type="title"/>
          </p:nvPr>
        </p:nvSpPr>
        <p:spPr>
          <a:xfrm>
            <a:off x="1066800" y="642594"/>
            <a:ext cx="10058400" cy="1074951"/>
          </a:xfrm>
        </p:spPr>
        <p:txBody>
          <a:bodyPr/>
          <a:lstStyle/>
          <a:p>
            <a:pPr algn="ctr"/>
            <a:r>
              <a:rPr lang="en-US" b="1" dirty="0">
                <a:solidFill>
                  <a:schemeClr val="tx1"/>
                </a:solidFill>
                <a:latin typeface="Candara" panose="020E0502030303020204" pitchFamily="34" charset="0"/>
              </a:rPr>
              <a:t>Equal Justice Initiative Data</a:t>
            </a:r>
          </a:p>
        </p:txBody>
      </p:sp>
      <p:sp>
        <p:nvSpPr>
          <p:cNvPr id="3" name="Content Placeholder 2">
            <a:extLst>
              <a:ext uri="{FF2B5EF4-FFF2-40B4-BE49-F238E27FC236}">
                <a16:creationId xmlns:a16="http://schemas.microsoft.com/office/drawing/2014/main" id="{6BA59693-91A6-4676-AF3E-18A63FEAEB70}"/>
              </a:ext>
            </a:extLst>
          </p:cNvPr>
          <p:cNvSpPr>
            <a:spLocks noGrp="1"/>
          </p:cNvSpPr>
          <p:nvPr>
            <p:ph sz="half" idx="1"/>
          </p:nvPr>
        </p:nvSpPr>
        <p:spPr>
          <a:xfrm>
            <a:off x="1389528" y="1834820"/>
            <a:ext cx="9412941" cy="968764"/>
          </a:xfrm>
        </p:spPr>
        <p:txBody>
          <a:bodyPr>
            <a:normAutofit fontScale="92500" lnSpcReduction="10000"/>
          </a:bodyPr>
          <a:lstStyle/>
          <a:p>
            <a:r>
              <a:rPr lang="en-US" sz="2000" dirty="0">
                <a:latin typeface="Cambria" panose="02040503050406030204" pitchFamily="18" charset="0"/>
                <a:ea typeface="Cambria" panose="02040503050406030204" pitchFamily="18" charset="0"/>
              </a:rPr>
              <a:t>According to data of the EJI, the number of African Americans Lynched Annually Per 100,000 African American Residents in Southern States, 1880 to 1940 State Per capita rate: </a:t>
            </a:r>
          </a:p>
        </p:txBody>
      </p:sp>
      <p:sp>
        <p:nvSpPr>
          <p:cNvPr id="5" name="TextBox 4">
            <a:extLst>
              <a:ext uri="{FF2B5EF4-FFF2-40B4-BE49-F238E27FC236}">
                <a16:creationId xmlns:a16="http://schemas.microsoft.com/office/drawing/2014/main" id="{A445104D-AF74-4594-9358-2C8B467162BE}"/>
              </a:ext>
            </a:extLst>
          </p:cNvPr>
          <p:cNvSpPr txBox="1"/>
          <p:nvPr/>
        </p:nvSpPr>
        <p:spPr>
          <a:xfrm>
            <a:off x="1389529" y="2925597"/>
            <a:ext cx="9412941" cy="3631763"/>
          </a:xfrm>
          <a:prstGeom prst="rect">
            <a:avLst/>
          </a:prstGeom>
          <a:noFill/>
        </p:spPr>
        <p:txBody>
          <a:bodyPr wrap="square" numCol="2" rtlCol="0">
            <a:spAutoFit/>
          </a:bodyPr>
          <a:lstStyle/>
          <a:p>
            <a:pPr lvl="1"/>
            <a:r>
              <a:rPr lang="en-US" dirty="0">
                <a:latin typeface="Cambria" panose="02040503050406030204" pitchFamily="18" charset="0"/>
                <a:ea typeface="Cambria" panose="02040503050406030204" pitchFamily="18" charset="0"/>
              </a:rPr>
              <a:t>Arkansas 		1.994 </a:t>
            </a:r>
          </a:p>
          <a:p>
            <a:pPr lvl="1"/>
            <a:r>
              <a:rPr lang="en-US" dirty="0">
                <a:latin typeface="Cambria" panose="02040503050406030204" pitchFamily="18" charset="0"/>
                <a:ea typeface="Cambria" panose="02040503050406030204" pitchFamily="18" charset="0"/>
              </a:rPr>
              <a:t>Florida 		1.655 </a:t>
            </a:r>
          </a:p>
          <a:p>
            <a:pPr lvl="1"/>
            <a:r>
              <a:rPr lang="en-US" dirty="0">
                <a:latin typeface="Cambria" panose="02040503050406030204" pitchFamily="18" charset="0"/>
                <a:ea typeface="Cambria" panose="02040503050406030204" pitchFamily="18" charset="0"/>
              </a:rPr>
              <a:t>Mississippi 		1.151 </a:t>
            </a:r>
          </a:p>
          <a:p>
            <a:pPr lvl="1"/>
            <a:r>
              <a:rPr lang="en-US" dirty="0">
                <a:latin typeface="Cambria" panose="02040503050406030204" pitchFamily="18" charset="0"/>
                <a:ea typeface="Cambria" panose="02040503050406030204" pitchFamily="18" charset="0"/>
              </a:rPr>
              <a:t>Louisiana 		1.090 </a:t>
            </a:r>
          </a:p>
          <a:p>
            <a:pPr lvl="1"/>
            <a:r>
              <a:rPr lang="en-US" dirty="0">
                <a:latin typeface="Cambria" panose="02040503050406030204" pitchFamily="18" charset="0"/>
                <a:ea typeface="Cambria" panose="02040503050406030204" pitchFamily="18" charset="0"/>
              </a:rPr>
              <a:t>Kentucky 		0.957</a:t>
            </a:r>
          </a:p>
          <a:p>
            <a:pPr lvl="2"/>
            <a:r>
              <a:rPr lang="fi-FI" sz="1400" dirty="0">
                <a:latin typeface="Cambria" panose="02040503050406030204" pitchFamily="18" charset="0"/>
                <a:ea typeface="Cambria" panose="02040503050406030204" pitchFamily="18" charset="0"/>
              </a:rPr>
              <a:t>Fulton County, KY (19)	2.44 </a:t>
            </a:r>
            <a:r>
              <a:rPr lang="en-US" sz="1400" dirty="0">
                <a:latin typeface="Cambria" panose="02040503050406030204" pitchFamily="18" charset="0"/>
                <a:ea typeface="Cambria" panose="02040503050406030204" pitchFamily="18" charset="0"/>
              </a:rPr>
              <a:t> </a:t>
            </a:r>
          </a:p>
          <a:p>
            <a:pPr lvl="1"/>
            <a:r>
              <a:rPr lang="en-US" dirty="0">
                <a:latin typeface="Cambria" panose="02040503050406030204" pitchFamily="18" charset="0"/>
                <a:ea typeface="Cambria" panose="02040503050406030204" pitchFamily="18" charset="0"/>
              </a:rPr>
              <a:t>Georgia 		0.907 </a:t>
            </a:r>
          </a:p>
          <a:p>
            <a:pPr lvl="1"/>
            <a:r>
              <a:rPr lang="en-US" dirty="0">
                <a:latin typeface="Cambria" panose="02040503050406030204" pitchFamily="18" charset="0"/>
                <a:ea typeface="Cambria" panose="02040503050406030204" pitchFamily="18" charset="0"/>
              </a:rPr>
              <a:t>Texas 		0.803 </a:t>
            </a:r>
          </a:p>
          <a:p>
            <a:pPr lvl="1"/>
            <a:endParaRPr lang="en-US" dirty="0">
              <a:latin typeface="Cambria" panose="02040503050406030204" pitchFamily="18" charset="0"/>
              <a:ea typeface="Cambria" panose="02040503050406030204" pitchFamily="18" charset="0"/>
            </a:endParaRPr>
          </a:p>
          <a:p>
            <a:pPr lvl="1"/>
            <a:endParaRPr lang="en-US" dirty="0">
              <a:latin typeface="Cambria" panose="02040503050406030204" pitchFamily="18" charset="0"/>
              <a:ea typeface="Cambria" panose="02040503050406030204" pitchFamily="18" charset="0"/>
            </a:endParaRPr>
          </a:p>
          <a:p>
            <a:pPr lvl="1"/>
            <a:endParaRPr lang="en-US" dirty="0">
              <a:latin typeface="Cambria" panose="02040503050406030204" pitchFamily="18" charset="0"/>
              <a:ea typeface="Cambria" panose="02040503050406030204" pitchFamily="18" charset="0"/>
            </a:endParaRPr>
          </a:p>
          <a:p>
            <a:pPr lvl="1"/>
            <a:endParaRPr lang="en-US" dirty="0">
              <a:latin typeface="Cambria" panose="02040503050406030204" pitchFamily="18" charset="0"/>
              <a:ea typeface="Cambria" panose="02040503050406030204" pitchFamily="18" charset="0"/>
            </a:endParaRPr>
          </a:p>
          <a:p>
            <a:pPr lvl="1"/>
            <a:endParaRPr lang="en-US"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Tennessee 		0.776 </a:t>
            </a:r>
          </a:p>
          <a:p>
            <a:pPr lvl="2"/>
            <a:r>
              <a:rPr lang="en-US" sz="1400" dirty="0">
                <a:latin typeface="Cambria" panose="02040503050406030204" pitchFamily="18" charset="0"/>
                <a:ea typeface="Cambria" panose="02040503050406030204" pitchFamily="18" charset="0"/>
              </a:rPr>
              <a:t>Lake County, TN (13)	2.66  </a:t>
            </a:r>
          </a:p>
          <a:p>
            <a:pPr lvl="2"/>
            <a:r>
              <a:rPr lang="en-US" sz="1400" dirty="0">
                <a:latin typeface="Cambria" panose="02040503050406030204" pitchFamily="18" charset="0"/>
                <a:ea typeface="Cambria" panose="02040503050406030204" pitchFamily="18" charset="0"/>
              </a:rPr>
              <a:t>Moore County, TN (8)	2.60</a:t>
            </a:r>
            <a:r>
              <a:rPr lang="en-US" sz="1600" dirty="0">
                <a:latin typeface="Cambria" panose="02040503050406030204" pitchFamily="18" charset="0"/>
                <a:ea typeface="Cambria" panose="02040503050406030204" pitchFamily="18" charset="0"/>
              </a:rPr>
              <a:t> </a:t>
            </a:r>
          </a:p>
          <a:p>
            <a:pPr lvl="1"/>
            <a:r>
              <a:rPr lang="en-US" dirty="0">
                <a:latin typeface="Cambria" panose="02040503050406030204" pitchFamily="18" charset="0"/>
                <a:ea typeface="Cambria" panose="02040503050406030204" pitchFamily="18" charset="0"/>
              </a:rPr>
              <a:t>Alabama 		0.693 </a:t>
            </a:r>
          </a:p>
          <a:p>
            <a:pPr lvl="1"/>
            <a:r>
              <a:rPr lang="en-US" dirty="0">
                <a:latin typeface="Cambria" panose="02040503050406030204" pitchFamily="18" charset="0"/>
                <a:ea typeface="Cambria" panose="02040503050406030204" pitchFamily="18" charset="0"/>
              </a:rPr>
              <a:t>South Carolina 	0.390 </a:t>
            </a:r>
          </a:p>
          <a:p>
            <a:pPr lvl="1"/>
            <a:r>
              <a:rPr lang="en-US" dirty="0">
                <a:latin typeface="Cambria" panose="02040503050406030204" pitchFamily="18" charset="0"/>
                <a:ea typeface="Cambria" panose="02040503050406030204" pitchFamily="18" charset="0"/>
              </a:rPr>
              <a:t>North Carolina 	0.269 </a:t>
            </a:r>
          </a:p>
          <a:p>
            <a:pPr lvl="1"/>
            <a:r>
              <a:rPr lang="en-US" dirty="0">
                <a:latin typeface="Cambria" panose="02040503050406030204" pitchFamily="18" charset="0"/>
                <a:ea typeface="Cambria" panose="02040503050406030204" pitchFamily="18" charset="0"/>
              </a:rPr>
              <a:t>Virginia 		0.207</a:t>
            </a:r>
          </a:p>
        </p:txBody>
      </p:sp>
    </p:spTree>
    <p:extLst>
      <p:ext uri="{BB962C8B-B14F-4D97-AF65-F5344CB8AC3E}">
        <p14:creationId xmlns:p14="http://schemas.microsoft.com/office/powerpoint/2010/main" val="385193075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B5A7B-9E67-4E47-A86F-035CDBB3EFB3}"/>
              </a:ext>
            </a:extLst>
          </p:cNvPr>
          <p:cNvSpPr>
            <a:spLocks noGrp="1"/>
          </p:cNvSpPr>
          <p:nvPr>
            <p:ph type="title"/>
          </p:nvPr>
        </p:nvSpPr>
        <p:spPr>
          <a:xfrm>
            <a:off x="1066800" y="642594"/>
            <a:ext cx="10058400" cy="1087594"/>
          </a:xfrm>
        </p:spPr>
        <p:txBody>
          <a:bodyPr/>
          <a:lstStyle/>
          <a:p>
            <a:pPr algn="ctr"/>
            <a:r>
              <a:rPr lang="en-US" b="1" dirty="0">
                <a:solidFill>
                  <a:schemeClr val="tx1"/>
                </a:solidFill>
                <a:latin typeface="Candara" panose="020E0502030303020204" pitchFamily="34" charset="0"/>
              </a:rPr>
              <a:t>A Lynching in Central Appalachia</a:t>
            </a:r>
            <a:endParaRPr lang="en-US" dirty="0">
              <a:solidFill>
                <a:schemeClr val="tx1"/>
              </a:solidFill>
            </a:endParaRPr>
          </a:p>
        </p:txBody>
      </p:sp>
      <p:pic>
        <p:nvPicPr>
          <p:cNvPr id="4" name="Picture 2" descr="Greenville Police Dept. Photo">
            <a:extLst>
              <a:ext uri="{FF2B5EF4-FFF2-40B4-BE49-F238E27FC236}">
                <a16:creationId xmlns:a16="http://schemas.microsoft.com/office/drawing/2014/main" id="{561E6B07-5778-4821-8576-81E63F63DB5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0889" y="1852016"/>
            <a:ext cx="4861670" cy="40513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7A07F2-A263-4EBE-B527-23ADDA141BF5}"/>
              </a:ext>
            </a:extLst>
          </p:cNvPr>
          <p:cNvSpPr txBox="1"/>
          <p:nvPr/>
        </p:nvSpPr>
        <p:spPr>
          <a:xfrm>
            <a:off x="6217049" y="1984886"/>
            <a:ext cx="5134062" cy="3785652"/>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Considered the largest lynching trial in SC (the trial was covered by </a:t>
            </a:r>
            <a:r>
              <a:rPr lang="en-US" sz="2400" i="1" dirty="0">
                <a:latin typeface="Cambria" panose="02040503050406030204" pitchFamily="18" charset="0"/>
                <a:ea typeface="Cambria" panose="02040503050406030204" pitchFamily="18" charset="0"/>
              </a:rPr>
              <a:t>Time Magazine</a:t>
            </a:r>
            <a:r>
              <a:rPr lang="en-US" sz="2400" dirty="0">
                <a:latin typeface="Cambria" panose="02040503050406030204" pitchFamily="18" charset="0"/>
                <a:ea typeface="Cambria" panose="02040503050406030204" pitchFamily="18" charset="0"/>
              </a:rPr>
              <a:t> and </a:t>
            </a:r>
            <a:r>
              <a:rPr lang="en-US" sz="2400" i="1" dirty="0">
                <a:latin typeface="Cambria" panose="02040503050406030204" pitchFamily="18" charset="0"/>
                <a:ea typeface="Cambria" panose="02040503050406030204" pitchFamily="18" charset="0"/>
              </a:rPr>
              <a:t>The New Yorker</a:t>
            </a:r>
            <a:r>
              <a:rPr lang="en-US" sz="2400" dirty="0">
                <a:latin typeface="Cambria" panose="02040503050406030204" pitchFamily="18" charset="0"/>
                <a:ea typeface="Cambria" panose="02040503050406030204" pitchFamily="18" charset="0"/>
              </a:rPr>
              <a:t>,) Willie Earl was pulled from his Greenville jail cell and lynched by an angry mob on February 16, 1947. </a:t>
            </a:r>
            <a:r>
              <a:rPr lang="en-US" sz="2400" b="0" i="0" dirty="0">
                <a:effectLst/>
                <a:latin typeface="Cambria" panose="02040503050406030204" pitchFamily="18" charset="0"/>
                <a:ea typeface="Cambria" panose="02040503050406030204" pitchFamily="18" charset="0"/>
                <a:cs typeface="Times New Roman" panose="02020603050405020304" pitchFamily="18" charset="0"/>
              </a:rPr>
              <a:t>Three months later, an all-white jury acquitted all 31 defendants of the crime.</a:t>
            </a:r>
            <a:r>
              <a:rPr lang="en-US" sz="2400" dirty="0">
                <a:latin typeface="Cambria" panose="02040503050406030204" pitchFamily="18" charset="0"/>
                <a:ea typeface="Cambria" panose="02040503050406030204" pitchFamily="18" charset="0"/>
                <a:cs typeface="Times New Roman" panose="02020603050405020304" pitchFamily="18" charset="0"/>
              </a:rPr>
              <a:t> The trial inspired the writing of the play, “</a:t>
            </a:r>
            <a:r>
              <a:rPr lang="en-US" sz="2400" i="1" dirty="0">
                <a:latin typeface="Cambria" panose="02040503050406030204" pitchFamily="18" charset="0"/>
                <a:ea typeface="Cambria" panose="02040503050406030204" pitchFamily="18" charset="0"/>
                <a:cs typeface="Times New Roman" panose="02020603050405020304" pitchFamily="18" charset="0"/>
              </a:rPr>
              <a:t>The Last Lynching,” </a:t>
            </a:r>
            <a:r>
              <a:rPr lang="en-US" sz="2400" dirty="0">
                <a:latin typeface="Cambria" panose="02040503050406030204" pitchFamily="18" charset="0"/>
                <a:ea typeface="Cambria" panose="02040503050406030204" pitchFamily="18" charset="0"/>
                <a:cs typeface="Times New Roman" panose="02020603050405020304" pitchFamily="18" charset="0"/>
              </a:rPr>
              <a:t>in 2014. </a:t>
            </a:r>
          </a:p>
        </p:txBody>
      </p:sp>
    </p:spTree>
    <p:extLst>
      <p:ext uri="{BB962C8B-B14F-4D97-AF65-F5344CB8AC3E}">
        <p14:creationId xmlns:p14="http://schemas.microsoft.com/office/powerpoint/2010/main" val="377179430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4B4F-701C-48E0-8B29-6FBC478101C0}"/>
              </a:ext>
            </a:extLst>
          </p:cNvPr>
          <p:cNvSpPr>
            <a:spLocks noGrp="1"/>
          </p:cNvSpPr>
          <p:nvPr>
            <p:ph type="title"/>
          </p:nvPr>
        </p:nvSpPr>
        <p:spPr>
          <a:xfrm>
            <a:off x="8292353" y="603504"/>
            <a:ext cx="3478305" cy="1645920"/>
          </a:xfrm>
        </p:spPr>
        <p:txBody>
          <a:bodyPr anchor="ctr">
            <a:normAutofit/>
          </a:bodyPr>
          <a:lstStyle/>
          <a:p>
            <a:pPr algn="ctr" fontAlgn="base"/>
            <a:r>
              <a:rPr lang="en-US" b="1" i="0" dirty="0">
                <a:effectLst/>
                <a:latin typeface="Candara" panose="020E0502030303020204" pitchFamily="34" charset="0"/>
              </a:rPr>
              <a:t>Mims, Florida:</a:t>
            </a:r>
            <a:br>
              <a:rPr lang="en-US" b="1" i="0" dirty="0">
                <a:effectLst/>
                <a:latin typeface="Candara" panose="020E0502030303020204" pitchFamily="34" charset="0"/>
              </a:rPr>
            </a:br>
            <a:r>
              <a:rPr lang="en-US" sz="2800" b="1" i="0" dirty="0">
                <a:effectLst/>
                <a:latin typeface="Candara" panose="020E0502030303020204" pitchFamily="34" charset="0"/>
              </a:rPr>
              <a:t>December 25, 1951</a:t>
            </a:r>
            <a:endParaRPr lang="en-US" b="1" dirty="0">
              <a:latin typeface="Candara" panose="020E0502030303020204" pitchFamily="34" charset="0"/>
            </a:endParaRPr>
          </a:p>
        </p:txBody>
      </p:sp>
      <p:sp>
        <p:nvSpPr>
          <p:cNvPr id="3" name="Content Placeholder 2">
            <a:extLst>
              <a:ext uri="{FF2B5EF4-FFF2-40B4-BE49-F238E27FC236}">
                <a16:creationId xmlns:a16="http://schemas.microsoft.com/office/drawing/2014/main" id="{C245DF27-6E42-4428-8EBF-E436AF8536F1}"/>
              </a:ext>
            </a:extLst>
          </p:cNvPr>
          <p:cNvSpPr>
            <a:spLocks noGrp="1"/>
          </p:cNvSpPr>
          <p:nvPr>
            <p:ph type="body" sz="half" idx="2"/>
          </p:nvPr>
        </p:nvSpPr>
        <p:spPr>
          <a:xfrm>
            <a:off x="8292353" y="2386584"/>
            <a:ext cx="3478305" cy="4089520"/>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bombed home of NAACP organizers Harry and Harriette Moore.</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Both were killed in the bombing; considered the first martyrs of the modern Civil Rights Movement.</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Considered the first bombing of the modern Civil Rights Movement.</a:t>
            </a:r>
          </a:p>
        </p:txBody>
      </p:sp>
      <p:pic>
        <p:nvPicPr>
          <p:cNvPr id="2050" name="Picture 2">
            <a:extLst>
              <a:ext uri="{FF2B5EF4-FFF2-40B4-BE49-F238E27FC236}">
                <a16:creationId xmlns:a16="http://schemas.microsoft.com/office/drawing/2014/main" id="{1A9CD72F-BC47-4C2B-82E0-46AA166A46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787" y="1088054"/>
            <a:ext cx="7725032" cy="43481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A7B594-9666-4F35-9B16-0373EB437F62}"/>
              </a:ext>
            </a:extLst>
          </p:cNvPr>
          <p:cNvSpPr txBox="1"/>
          <p:nvPr/>
        </p:nvSpPr>
        <p:spPr>
          <a:xfrm>
            <a:off x="320878" y="5436215"/>
            <a:ext cx="7725032" cy="253916"/>
          </a:xfrm>
          <a:prstGeom prst="rect">
            <a:avLst/>
          </a:prstGeom>
          <a:noFill/>
        </p:spPr>
        <p:txBody>
          <a:bodyPr wrap="square" rtlCol="0">
            <a:spAutoFit/>
          </a:bodyPr>
          <a:lstStyle/>
          <a:p>
            <a:r>
              <a:rPr lang="en-US" sz="1000" dirty="0">
                <a:latin typeface="Candara" panose="020E0502030303020204" pitchFamily="34" charset="0"/>
              </a:rPr>
              <a:t>https://cropper.watch.aetnd.com/cdn.watch.aetnd.com/sites/2/2020/08/Harry-Harriette-Moore-House-Bombing.jpg?w=1400</a:t>
            </a:r>
          </a:p>
        </p:txBody>
      </p:sp>
    </p:spTree>
    <p:extLst>
      <p:ext uri="{BB962C8B-B14F-4D97-AF65-F5344CB8AC3E}">
        <p14:creationId xmlns:p14="http://schemas.microsoft.com/office/powerpoint/2010/main" val="133097895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2572A7-3264-4BA1-9CC5-F62C18EFBCE8}"/>
              </a:ext>
            </a:extLst>
          </p:cNvPr>
          <p:cNvSpPr>
            <a:spLocks noGrp="1"/>
          </p:cNvSpPr>
          <p:nvPr>
            <p:ph type="ctrTitle"/>
          </p:nvPr>
        </p:nvSpPr>
        <p:spPr/>
        <p:txBody>
          <a:bodyPr>
            <a:normAutofit/>
          </a:bodyPr>
          <a:lstStyle/>
          <a:p>
            <a:r>
              <a:rPr lang="en-US" cap="small" dirty="0">
                <a:solidFill>
                  <a:schemeClr val="tx1"/>
                </a:solidFill>
                <a:latin typeface="Candara" panose="020E0502030303020204" pitchFamily="34" charset="0"/>
              </a:rPr>
              <a:t>Beginnings of a Modern Movement</a:t>
            </a:r>
          </a:p>
        </p:txBody>
      </p:sp>
      <p:sp>
        <p:nvSpPr>
          <p:cNvPr id="6" name="Subtitle 5">
            <a:extLst>
              <a:ext uri="{FF2B5EF4-FFF2-40B4-BE49-F238E27FC236}">
                <a16:creationId xmlns:a16="http://schemas.microsoft.com/office/drawing/2014/main" id="{1244FAD6-E673-4D7B-9011-486B823BCBDE}"/>
              </a:ext>
            </a:extLst>
          </p:cNvPr>
          <p:cNvSpPr>
            <a:spLocks noGrp="1"/>
          </p:cNvSpPr>
          <p:nvPr>
            <p:ph type="subTitle" idx="1"/>
          </p:nvPr>
        </p:nvSpPr>
        <p:spPr/>
        <p:txBody>
          <a:bodyPr/>
          <a:lstStyle/>
          <a:p>
            <a:r>
              <a:rPr lang="en-US" dirty="0">
                <a:solidFill>
                  <a:schemeClr val="tx1"/>
                </a:solidFill>
                <a:latin typeface="Cambria" panose="02040503050406030204" pitchFamily="18" charset="0"/>
                <a:ea typeface="Cambria" panose="02040503050406030204" pitchFamily="18" charset="0"/>
              </a:rPr>
              <a:t>Emmett Till, born July 25, 1941, Chicago, Illinois</a:t>
            </a:r>
          </a:p>
        </p:txBody>
      </p:sp>
    </p:spTree>
    <p:extLst>
      <p:ext uri="{BB962C8B-B14F-4D97-AF65-F5344CB8AC3E}">
        <p14:creationId xmlns:p14="http://schemas.microsoft.com/office/powerpoint/2010/main" val="788405239"/>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CD48FE5-85AB-4315-BB2F-2CF33F232D23}"/>
              </a:ext>
            </a:extLst>
          </p:cNvPr>
          <p:cNvPicPr>
            <a:picLocks noGrp="1" noChangeAspect="1"/>
          </p:cNvPicPr>
          <p:nvPr>
            <p:ph type="pic" idx="1"/>
          </p:nvPr>
        </p:nvPicPr>
        <p:blipFill>
          <a:blip r:embed="rId2"/>
          <a:srcRect l="9824" r="9824"/>
          <a:stretch>
            <a:fillRect/>
          </a:stretch>
        </p:blipFill>
        <p:spPr>
          <a:xfrm>
            <a:off x="251669" y="246151"/>
            <a:ext cx="7675927" cy="6365698"/>
          </a:xfrm>
        </p:spPr>
      </p:pic>
      <p:sp>
        <p:nvSpPr>
          <p:cNvPr id="3" name="Title 2">
            <a:extLst>
              <a:ext uri="{FF2B5EF4-FFF2-40B4-BE49-F238E27FC236}">
                <a16:creationId xmlns:a16="http://schemas.microsoft.com/office/drawing/2014/main" id="{97172250-900A-44AC-92BB-56A1173B3E4E}"/>
              </a:ext>
            </a:extLst>
          </p:cNvPr>
          <p:cNvSpPr>
            <a:spLocks noGrp="1"/>
          </p:cNvSpPr>
          <p:nvPr>
            <p:ph type="title"/>
          </p:nvPr>
        </p:nvSpPr>
        <p:spPr>
          <a:xfrm>
            <a:off x="8477250" y="603504"/>
            <a:ext cx="3144774" cy="1275628"/>
          </a:xfrm>
        </p:spPr>
        <p:txBody>
          <a:bodyPr anchor="ctr"/>
          <a:lstStyle/>
          <a:p>
            <a:pPr algn="ctr"/>
            <a:r>
              <a:rPr lang="en-US" b="1" dirty="0">
                <a:latin typeface="Candara" panose="020E0502030303020204" pitchFamily="34" charset="0"/>
              </a:rPr>
              <a:t>The Murder of Emmett Till</a:t>
            </a:r>
            <a:endParaRPr lang="en-US" sz="4800" dirty="0"/>
          </a:p>
        </p:txBody>
      </p:sp>
      <p:sp>
        <p:nvSpPr>
          <p:cNvPr id="4" name="Text Placeholder 3">
            <a:extLst>
              <a:ext uri="{FF2B5EF4-FFF2-40B4-BE49-F238E27FC236}">
                <a16:creationId xmlns:a16="http://schemas.microsoft.com/office/drawing/2014/main" id="{325E3F95-6F79-4B64-A765-165ACA88C342}"/>
              </a:ext>
            </a:extLst>
          </p:cNvPr>
          <p:cNvSpPr>
            <a:spLocks noGrp="1"/>
          </p:cNvSpPr>
          <p:nvPr>
            <p:ph type="body" sz="half" idx="2"/>
          </p:nvPr>
        </p:nvSpPr>
        <p:spPr>
          <a:xfrm>
            <a:off x="8307605" y="1999128"/>
            <a:ext cx="3484063" cy="4116868"/>
          </a:xfrm>
        </p:spPr>
        <p:txBody>
          <a:bodyPr>
            <a:normAutofit lnSpcReduction="10000"/>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Sunday, August 28, 1955 in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the Crossroads community of Money, Mississippi</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Dwight D. Eisenhower was president</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Chuck Berry’s </a:t>
            </a:r>
            <a:r>
              <a:rPr lang="en-US" i="1" dirty="0" err="1">
                <a:latin typeface="Cambria" panose="02040503050406030204" pitchFamily="18" charset="0"/>
                <a:ea typeface="Cambria" panose="02040503050406030204" pitchFamily="18" charset="0"/>
              </a:rPr>
              <a:t>Maybellene</a:t>
            </a:r>
            <a:r>
              <a:rPr lang="en-US" i="1" dirty="0">
                <a:latin typeface="Cambria" panose="02040503050406030204" pitchFamily="18" charset="0"/>
                <a:ea typeface="Cambria" panose="02040503050406030204" pitchFamily="18" charset="0"/>
              </a:rPr>
              <a:t>,</a:t>
            </a:r>
            <a:r>
              <a:rPr lang="en-US" dirty="0">
                <a:latin typeface="Cambria" panose="02040503050406030204" pitchFamily="18" charset="0"/>
                <a:ea typeface="Cambria" panose="02040503050406030204" pitchFamily="18" charset="0"/>
              </a:rPr>
              <a:t> Haley and the Comet’s </a:t>
            </a:r>
            <a:r>
              <a:rPr lang="en-US" i="1" dirty="0">
                <a:latin typeface="Cambria" panose="02040503050406030204" pitchFamily="18" charset="0"/>
                <a:ea typeface="Cambria" panose="02040503050406030204" pitchFamily="18" charset="0"/>
              </a:rPr>
              <a:t>Rock Around the Clock </a:t>
            </a:r>
            <a:r>
              <a:rPr lang="en-US" dirty="0">
                <a:latin typeface="Cambria" panose="02040503050406030204" pitchFamily="18" charset="0"/>
                <a:ea typeface="Cambria" panose="02040503050406030204" pitchFamily="18" charset="0"/>
              </a:rPr>
              <a:t>were in the Top-Ten on the American Pop-Chart</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book, </a:t>
            </a:r>
            <a:r>
              <a:rPr lang="en-US" i="1" dirty="0">
                <a:latin typeface="Cambria" panose="02040503050406030204" pitchFamily="18" charset="0"/>
                <a:ea typeface="Cambria" panose="02040503050406030204" pitchFamily="18" charset="0"/>
              </a:rPr>
              <a:t>Something of Value, </a:t>
            </a:r>
            <a:r>
              <a:rPr lang="en-US" dirty="0">
                <a:latin typeface="Cambria" panose="02040503050406030204" pitchFamily="18" charset="0"/>
                <a:ea typeface="Cambria" panose="02040503050406030204" pitchFamily="18" charset="0"/>
              </a:rPr>
              <a:t>by Robert </a:t>
            </a:r>
            <a:r>
              <a:rPr lang="en-US" dirty="0" err="1">
                <a:latin typeface="Cambria" panose="02040503050406030204" pitchFamily="18" charset="0"/>
                <a:ea typeface="Cambria" panose="02040503050406030204" pitchFamily="18" charset="0"/>
              </a:rPr>
              <a:t>Ruark</a:t>
            </a:r>
            <a:r>
              <a:rPr lang="en-US" dirty="0">
                <a:latin typeface="Cambria" panose="02040503050406030204" pitchFamily="18" charset="0"/>
                <a:ea typeface="Cambria" panose="02040503050406030204" pitchFamily="18" charset="0"/>
              </a:rPr>
              <a:t> was #1 on the American Bestseller List </a:t>
            </a:r>
          </a:p>
        </p:txBody>
      </p:sp>
      <p:sp>
        <p:nvSpPr>
          <p:cNvPr id="12" name="TextBox 11">
            <a:extLst>
              <a:ext uri="{FF2B5EF4-FFF2-40B4-BE49-F238E27FC236}">
                <a16:creationId xmlns:a16="http://schemas.microsoft.com/office/drawing/2014/main" id="{493F4081-E327-4793-BD34-9B96DD8C4BCC}"/>
              </a:ext>
            </a:extLst>
          </p:cNvPr>
          <p:cNvSpPr txBox="1"/>
          <p:nvPr/>
        </p:nvSpPr>
        <p:spPr>
          <a:xfrm>
            <a:off x="8307605" y="6115996"/>
            <a:ext cx="3484063" cy="276999"/>
          </a:xfrm>
          <a:prstGeom prst="rect">
            <a:avLst/>
          </a:prstGeom>
          <a:noFill/>
        </p:spPr>
        <p:txBody>
          <a:bodyPr wrap="square" rtlCol="0">
            <a:spAutoFit/>
          </a:bodyPr>
          <a:lstStyle/>
          <a:p>
            <a:r>
              <a:rPr lang="en-US" sz="1200" dirty="0">
                <a:solidFill>
                  <a:schemeClr val="accent1"/>
                </a:solidFill>
                <a:latin typeface="Candara" panose="020E0502030303020204" pitchFamily="34" charset="0"/>
              </a:rPr>
              <a:t>Emmett Till and his mother, Mamie Bradley, 1950</a:t>
            </a:r>
          </a:p>
        </p:txBody>
      </p:sp>
    </p:spTree>
    <p:extLst>
      <p:ext uri="{BB962C8B-B14F-4D97-AF65-F5344CB8AC3E}">
        <p14:creationId xmlns:p14="http://schemas.microsoft.com/office/powerpoint/2010/main" val="109660301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22B0F79-DB1F-4AF9-B01A-5992610A420B}"/>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t="15876" b="15876"/>
          <a:stretch>
            <a:fillRect/>
          </a:stretch>
        </p:blipFill>
        <p:spPr>
          <a:xfrm>
            <a:off x="797443" y="267919"/>
            <a:ext cx="6517758" cy="5405221"/>
          </a:xfrm>
        </p:spPr>
      </p:pic>
      <p:sp>
        <p:nvSpPr>
          <p:cNvPr id="3" name="Title 2">
            <a:extLst>
              <a:ext uri="{FF2B5EF4-FFF2-40B4-BE49-F238E27FC236}">
                <a16:creationId xmlns:a16="http://schemas.microsoft.com/office/drawing/2014/main" id="{CE4C37F8-0D61-4274-8357-9C10C6697196}"/>
              </a:ext>
            </a:extLst>
          </p:cNvPr>
          <p:cNvSpPr>
            <a:spLocks noGrp="1"/>
          </p:cNvSpPr>
          <p:nvPr>
            <p:ph type="title"/>
          </p:nvPr>
        </p:nvSpPr>
        <p:spPr>
          <a:xfrm>
            <a:off x="8477250" y="421341"/>
            <a:ext cx="3144774" cy="1156447"/>
          </a:xfrm>
        </p:spPr>
        <p:txBody>
          <a:bodyPr anchor="ctr"/>
          <a:lstStyle/>
          <a:p>
            <a:pPr algn="ctr"/>
            <a:r>
              <a:rPr lang="en-US" b="1" dirty="0">
                <a:latin typeface="Candara" panose="020E0502030303020204" pitchFamily="34" charset="0"/>
              </a:rPr>
              <a:t>The Crime:</a:t>
            </a:r>
          </a:p>
        </p:txBody>
      </p:sp>
      <p:sp>
        <p:nvSpPr>
          <p:cNvPr id="4" name="Text Placeholder 3">
            <a:extLst>
              <a:ext uri="{FF2B5EF4-FFF2-40B4-BE49-F238E27FC236}">
                <a16:creationId xmlns:a16="http://schemas.microsoft.com/office/drawing/2014/main" id="{5119DE25-DE09-4442-A454-6CF9BC48A10B}"/>
              </a:ext>
            </a:extLst>
          </p:cNvPr>
          <p:cNvSpPr>
            <a:spLocks noGrp="1"/>
          </p:cNvSpPr>
          <p:nvPr>
            <p:ph type="body" sz="half" idx="2"/>
          </p:nvPr>
        </p:nvSpPr>
        <p:spPr>
          <a:xfrm>
            <a:off x="8240357" y="1470212"/>
            <a:ext cx="3560781" cy="4966447"/>
          </a:xfrm>
        </p:spPr>
        <p:txBody>
          <a:bodyPr>
            <a:normAutofit/>
          </a:bodyPr>
          <a:lstStyle/>
          <a:p>
            <a:pPr marL="285750" indent="-285750">
              <a:buFont typeface="Arial" panose="020B0604020202020204" pitchFamily="34" charset="0"/>
              <a:buChar char="•"/>
            </a:pPr>
            <a:r>
              <a:rPr lang="en-US" sz="1600" b="0" i="0" dirty="0">
                <a:solidFill>
                  <a:srgbClr val="181818"/>
                </a:solidFill>
                <a:effectLst/>
                <a:latin typeface="Cambria" panose="02040503050406030204" pitchFamily="18" charset="0"/>
                <a:ea typeface="Cambria" panose="02040503050406030204" pitchFamily="18" charset="0"/>
              </a:rPr>
              <a:t>August 24, Emmett Till was accused of whistling at a white woman. </a:t>
            </a:r>
          </a:p>
          <a:p>
            <a:pPr marL="285750" indent="-285750">
              <a:buFont typeface="Arial" panose="020B0604020202020204" pitchFamily="34" charset="0"/>
              <a:buChar char="•"/>
            </a:pPr>
            <a:r>
              <a:rPr lang="en-US" sz="1600" b="0" i="0" dirty="0">
                <a:solidFill>
                  <a:srgbClr val="181818"/>
                </a:solidFill>
                <a:effectLst/>
                <a:latin typeface="Cambria" panose="02040503050406030204" pitchFamily="18" charset="0"/>
                <a:ea typeface="Cambria" panose="02040503050406030204" pitchFamily="18" charset="0"/>
              </a:rPr>
              <a:t>August 28, 2:30 a.m. Till was ripped from the home of his </a:t>
            </a:r>
            <a:r>
              <a:rPr lang="en-US" sz="1600" dirty="0">
                <a:solidFill>
                  <a:srgbClr val="181818"/>
                </a:solidFill>
                <a:latin typeface="Cambria" panose="02040503050406030204" pitchFamily="18" charset="0"/>
                <a:ea typeface="Cambria" panose="02040503050406030204" pitchFamily="18" charset="0"/>
              </a:rPr>
              <a:t>great uncle Moses Wright by the w</a:t>
            </a:r>
            <a:r>
              <a:rPr lang="en-US" sz="1600" b="0" i="0" dirty="0">
                <a:solidFill>
                  <a:srgbClr val="181818"/>
                </a:solidFill>
                <a:effectLst/>
                <a:latin typeface="Cambria" panose="02040503050406030204" pitchFamily="18" charset="0"/>
                <a:ea typeface="Cambria" panose="02040503050406030204" pitchFamily="18" charset="0"/>
              </a:rPr>
              <a:t>oman’s husband and half-brother—made to carry a 75-pound cotton gin fan to the bank of the Tallahatchie River, and ordered to take off his clothes. </a:t>
            </a:r>
          </a:p>
          <a:p>
            <a:pPr marL="285750" indent="-285750">
              <a:buFont typeface="Arial" panose="020B0604020202020204" pitchFamily="34" charset="0"/>
              <a:buChar char="•"/>
            </a:pPr>
            <a:r>
              <a:rPr lang="en-US" sz="1600" b="0" i="0" dirty="0">
                <a:solidFill>
                  <a:srgbClr val="181818"/>
                </a:solidFill>
                <a:effectLst/>
                <a:latin typeface="Cambria" panose="02040503050406030204" pitchFamily="18" charset="0"/>
                <a:ea typeface="Cambria" panose="02040503050406030204" pitchFamily="18" charset="0"/>
              </a:rPr>
              <a:t>The two men then beat him nearly to death, gouged out his eye, shot him in the head, and threw his body, tied to the cotton gin fan with barbed wire, into the river. </a:t>
            </a:r>
            <a:endParaRPr lang="en-US" sz="1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FAFE01B8-C5CE-4AB5-8F4E-ED99DDD05016}"/>
              </a:ext>
            </a:extLst>
          </p:cNvPr>
          <p:cNvSpPr txBox="1"/>
          <p:nvPr/>
        </p:nvSpPr>
        <p:spPr>
          <a:xfrm>
            <a:off x="569976" y="5747875"/>
            <a:ext cx="7032095" cy="923330"/>
          </a:xfrm>
          <a:prstGeom prst="rect">
            <a:avLst/>
          </a:prstGeom>
          <a:noFill/>
        </p:spPr>
        <p:txBody>
          <a:bodyPr wrap="square" rtlCol="0">
            <a:spAutoFit/>
          </a:bodyPr>
          <a:lstStyle/>
          <a:p>
            <a:r>
              <a:rPr lang="en-US" b="0" i="0" dirty="0">
                <a:solidFill>
                  <a:srgbClr val="181818"/>
                </a:solidFill>
                <a:effectLst/>
                <a:latin typeface="Candara" panose="020E0502030303020204" pitchFamily="34" charset="0"/>
              </a:rPr>
              <a:t>Till purchased bubble gum, and some of the kids with him would later report he either whistled at, flirted with, or touched the hand of the store’s white female clerk—and wife of the owner—Carolyn Bryant.</a:t>
            </a:r>
            <a:endParaRPr lang="en-US" dirty="0">
              <a:latin typeface="Candara" panose="020E0502030303020204" pitchFamily="34" charset="0"/>
            </a:endParaRPr>
          </a:p>
        </p:txBody>
      </p:sp>
    </p:spTree>
    <p:extLst>
      <p:ext uri="{BB962C8B-B14F-4D97-AF65-F5344CB8AC3E}">
        <p14:creationId xmlns:p14="http://schemas.microsoft.com/office/powerpoint/2010/main" val="99566941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0D76D-B164-4CFF-B39B-4311593768D1}"/>
              </a:ext>
            </a:extLst>
          </p:cNvPr>
          <p:cNvSpPr>
            <a:spLocks noGrp="1"/>
          </p:cNvSpPr>
          <p:nvPr>
            <p:ph type="title"/>
          </p:nvPr>
        </p:nvSpPr>
        <p:spPr>
          <a:xfrm>
            <a:off x="8477250" y="603504"/>
            <a:ext cx="3144774" cy="1404590"/>
          </a:xfrm>
        </p:spPr>
        <p:txBody>
          <a:bodyPr anchor="ctr"/>
          <a:lstStyle/>
          <a:p>
            <a:pPr algn="ctr"/>
            <a:r>
              <a:rPr lang="en-US" b="1" dirty="0">
                <a:latin typeface="Candara" panose="020E0502030303020204" pitchFamily="34" charset="0"/>
              </a:rPr>
              <a:t>The Trial:</a:t>
            </a:r>
            <a:br>
              <a:rPr lang="en-US" b="1" dirty="0">
                <a:latin typeface="Candara" panose="020E0502030303020204" pitchFamily="34" charset="0"/>
              </a:rPr>
            </a:br>
            <a:r>
              <a:rPr lang="en-US" sz="2800" b="1" dirty="0">
                <a:latin typeface="Candara" panose="020E0502030303020204" pitchFamily="34" charset="0"/>
              </a:rPr>
              <a:t>September 19, 1955</a:t>
            </a:r>
            <a:endParaRPr lang="en-US" sz="2400" b="1" dirty="0"/>
          </a:p>
        </p:txBody>
      </p:sp>
      <p:sp>
        <p:nvSpPr>
          <p:cNvPr id="4" name="Text Placeholder 3">
            <a:extLst>
              <a:ext uri="{FF2B5EF4-FFF2-40B4-BE49-F238E27FC236}">
                <a16:creationId xmlns:a16="http://schemas.microsoft.com/office/drawing/2014/main" id="{7835F545-E274-4645-AA8D-565EDAF8AAEE}"/>
              </a:ext>
            </a:extLst>
          </p:cNvPr>
          <p:cNvSpPr>
            <a:spLocks noGrp="1"/>
          </p:cNvSpPr>
          <p:nvPr>
            <p:ph type="body" sz="half" idx="2"/>
          </p:nvPr>
        </p:nvSpPr>
        <p:spPr>
          <a:xfrm>
            <a:off x="8272631" y="2203942"/>
            <a:ext cx="3550023" cy="4050554"/>
          </a:xfrm>
        </p:spPr>
        <p:txBody>
          <a:bodyPr>
            <a:normAutofit/>
          </a:bodyPr>
          <a:lstStyle/>
          <a:p>
            <a:pPr marL="285750" indent="-285750">
              <a:buFont typeface="Arial" panose="020B0604020202020204" pitchFamily="34" charset="0"/>
              <a:buChar char="•"/>
            </a:pPr>
            <a:r>
              <a:rPr lang="en-US" b="0" i="0" dirty="0">
                <a:solidFill>
                  <a:srgbClr val="181818"/>
                </a:solidFill>
                <a:effectLst/>
                <a:latin typeface="Cambria" panose="02040503050406030204" pitchFamily="18" charset="0"/>
                <a:ea typeface="Cambria" panose="02040503050406030204" pitchFamily="18" charset="0"/>
              </a:rPr>
              <a:t>African Americans barred from </a:t>
            </a:r>
            <a:r>
              <a:rPr lang="en-US" dirty="0">
                <a:solidFill>
                  <a:srgbClr val="181818"/>
                </a:solidFill>
                <a:latin typeface="Cambria" panose="02040503050406030204" pitchFamily="18" charset="0"/>
                <a:ea typeface="Cambria" panose="02040503050406030204" pitchFamily="18" charset="0"/>
              </a:rPr>
              <a:t>jury duty by Mississippi law.</a:t>
            </a:r>
          </a:p>
          <a:p>
            <a:pPr marL="285750" indent="-285750">
              <a:buFont typeface="Arial" panose="020B0604020202020204" pitchFamily="34" charset="0"/>
              <a:buChar char="•"/>
            </a:pPr>
            <a:r>
              <a:rPr lang="en-US" b="0" i="0" dirty="0">
                <a:solidFill>
                  <a:srgbClr val="181818"/>
                </a:solidFill>
                <a:effectLst/>
                <a:latin typeface="Cambria" panose="02040503050406030204" pitchFamily="18" charset="0"/>
                <a:ea typeface="Cambria" panose="02040503050406030204" pitchFamily="18" charset="0"/>
              </a:rPr>
              <a:t>The accused, Roy Bryant, Carolyn’s husband, and his half brother J.W. Milam tried before an all-white, all-male jury.  </a:t>
            </a:r>
          </a:p>
          <a:p>
            <a:pPr marL="285750" indent="-285750">
              <a:buFont typeface="Arial" panose="020B0604020202020204" pitchFamily="34" charset="0"/>
              <a:buChar char="•"/>
            </a:pPr>
            <a:r>
              <a:rPr lang="en-US" dirty="0">
                <a:solidFill>
                  <a:srgbClr val="181818"/>
                </a:solidFill>
                <a:latin typeface="Cambria" panose="02040503050406030204" pitchFamily="18" charset="0"/>
                <a:ea typeface="Cambria" panose="02040503050406030204" pitchFamily="18" charset="0"/>
              </a:rPr>
              <a:t>Both men found “not guilty” of all charges following 67 minutes of jury deliberation. </a:t>
            </a:r>
            <a:endParaRPr lang="en-US" dirty="0">
              <a:latin typeface="Cambria" panose="02040503050406030204" pitchFamily="18" charset="0"/>
              <a:ea typeface="Cambria" panose="02040503050406030204" pitchFamily="18" charset="0"/>
            </a:endParaRPr>
          </a:p>
        </p:txBody>
      </p:sp>
      <p:pic>
        <p:nvPicPr>
          <p:cNvPr id="3076" name="Picture 4">
            <a:extLst>
              <a:ext uri="{FF2B5EF4-FFF2-40B4-BE49-F238E27FC236}">
                <a16:creationId xmlns:a16="http://schemas.microsoft.com/office/drawing/2014/main" id="{4460EFB3-7F36-4F7B-AC08-2E240A47A5E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61011" y="3334871"/>
            <a:ext cx="6263341" cy="35231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7915323E-485B-42A9-B220-D22E4D17B7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6332035" cy="33348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5C8A568-8DB8-492A-A4C5-0512884ED711}"/>
              </a:ext>
            </a:extLst>
          </p:cNvPr>
          <p:cNvSpPr txBox="1"/>
          <p:nvPr/>
        </p:nvSpPr>
        <p:spPr>
          <a:xfrm>
            <a:off x="6361581" y="696020"/>
            <a:ext cx="1762771" cy="1815882"/>
          </a:xfrm>
          <a:prstGeom prst="rect">
            <a:avLst/>
          </a:prstGeom>
          <a:noFill/>
        </p:spPr>
        <p:txBody>
          <a:bodyPr wrap="square" rtlCol="0">
            <a:spAutoFit/>
          </a:bodyPr>
          <a:lstStyle/>
          <a:p>
            <a:r>
              <a:rPr lang="en-US" sz="1400" b="0" i="0" dirty="0">
                <a:solidFill>
                  <a:srgbClr val="1C1C1C"/>
                </a:solidFill>
                <a:effectLst/>
                <a:latin typeface="Candara" panose="020E0502030303020204" pitchFamily="34" charset="0"/>
              </a:rPr>
              <a:t>Carolyn Bryant, second from right, was born in 1934, the daughter of a plantation manager and a nurse in Indianola, Mississippi.</a:t>
            </a:r>
            <a:endParaRPr lang="en-US" sz="1400" dirty="0">
              <a:latin typeface="Candara" panose="020E0502030303020204" pitchFamily="34" charset="0"/>
            </a:endParaRPr>
          </a:p>
        </p:txBody>
      </p:sp>
      <p:sp>
        <p:nvSpPr>
          <p:cNvPr id="7" name="TextBox 6">
            <a:extLst>
              <a:ext uri="{FF2B5EF4-FFF2-40B4-BE49-F238E27FC236}">
                <a16:creationId xmlns:a16="http://schemas.microsoft.com/office/drawing/2014/main" id="{0FCB63D3-E5C8-4FEE-8FE7-2578E791B4D0}"/>
              </a:ext>
            </a:extLst>
          </p:cNvPr>
          <p:cNvSpPr txBox="1"/>
          <p:nvPr/>
        </p:nvSpPr>
        <p:spPr>
          <a:xfrm>
            <a:off x="98240" y="4157840"/>
            <a:ext cx="1762771" cy="738664"/>
          </a:xfrm>
          <a:prstGeom prst="rect">
            <a:avLst/>
          </a:prstGeom>
          <a:noFill/>
        </p:spPr>
        <p:txBody>
          <a:bodyPr wrap="square" rtlCol="0">
            <a:spAutoFit/>
          </a:bodyPr>
          <a:lstStyle/>
          <a:p>
            <a:r>
              <a:rPr lang="en-US" sz="1400" b="0" i="0" dirty="0">
                <a:solidFill>
                  <a:srgbClr val="1C1C1C"/>
                </a:solidFill>
                <a:effectLst/>
                <a:latin typeface="Candara" panose="020E0502030303020204" pitchFamily="34" charset="0"/>
              </a:rPr>
              <a:t>Bryant’s and Milam’s all-white, all-male jury. </a:t>
            </a:r>
            <a:endParaRPr lang="en-US" sz="1400" dirty="0">
              <a:latin typeface="Candara" panose="020E0502030303020204" pitchFamily="34" charset="0"/>
            </a:endParaRPr>
          </a:p>
        </p:txBody>
      </p:sp>
    </p:spTree>
    <p:extLst>
      <p:ext uri="{BB962C8B-B14F-4D97-AF65-F5344CB8AC3E}">
        <p14:creationId xmlns:p14="http://schemas.microsoft.com/office/powerpoint/2010/main" val="189251120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6322E-B8E0-406D-A4B3-1BBB489D887C}"/>
              </a:ext>
            </a:extLst>
          </p:cNvPr>
          <p:cNvSpPr>
            <a:spLocks noGrp="1"/>
          </p:cNvSpPr>
          <p:nvPr>
            <p:ph type="title"/>
          </p:nvPr>
        </p:nvSpPr>
        <p:spPr>
          <a:xfrm>
            <a:off x="8305101" y="603504"/>
            <a:ext cx="3431097" cy="1645920"/>
          </a:xfrm>
        </p:spPr>
        <p:txBody>
          <a:bodyPr anchor="ctr"/>
          <a:lstStyle/>
          <a:p>
            <a:pPr algn="ctr"/>
            <a:r>
              <a:rPr lang="en-US" b="1" dirty="0">
                <a:latin typeface="Candara" panose="020E0502030303020204" pitchFamily="34" charset="0"/>
              </a:rPr>
              <a:t>The Verdict: </a:t>
            </a:r>
            <a:br>
              <a:rPr lang="en-US" sz="2800" b="1" dirty="0">
                <a:latin typeface="Candara" panose="020E0502030303020204" pitchFamily="34" charset="0"/>
              </a:rPr>
            </a:br>
            <a:r>
              <a:rPr lang="en-US" sz="2800" b="1" dirty="0">
                <a:latin typeface="Candara" panose="020E0502030303020204" pitchFamily="34" charset="0"/>
              </a:rPr>
              <a:t>Sparks Nationwide Protest</a:t>
            </a:r>
          </a:p>
        </p:txBody>
      </p:sp>
      <p:sp>
        <p:nvSpPr>
          <p:cNvPr id="4" name="Text Placeholder 3">
            <a:extLst>
              <a:ext uri="{FF2B5EF4-FFF2-40B4-BE49-F238E27FC236}">
                <a16:creationId xmlns:a16="http://schemas.microsoft.com/office/drawing/2014/main" id="{86DAC16F-4075-491A-A91B-D74BDFD83342}"/>
              </a:ext>
            </a:extLst>
          </p:cNvPr>
          <p:cNvSpPr>
            <a:spLocks noGrp="1"/>
          </p:cNvSpPr>
          <p:nvPr>
            <p:ph type="body" sz="half" idx="2"/>
          </p:nvPr>
        </p:nvSpPr>
        <p:spPr>
          <a:xfrm>
            <a:off x="8305101" y="2249424"/>
            <a:ext cx="3431097" cy="4005072"/>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Young people throughout the nation were outraged by the Emmett Till verdict.</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January 1956: Bryant and Milam admitted to committing the crime.</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Protected by double jeopardy laws, they told the whole story of how they kidnapped and killed Emmett Till to </a:t>
            </a:r>
            <a:r>
              <a:rPr lang="en-US" b="0" i="1" dirty="0">
                <a:effectLst/>
                <a:latin typeface="Cambria" panose="02040503050406030204" pitchFamily="18" charset="0"/>
                <a:ea typeface="Cambria" panose="02040503050406030204" pitchFamily="18" charset="0"/>
              </a:rPr>
              <a:t>Look Magazine </a:t>
            </a:r>
            <a:r>
              <a:rPr lang="en-US" b="0" i="0" dirty="0">
                <a:effectLst/>
                <a:latin typeface="Cambria" panose="02040503050406030204" pitchFamily="18" charset="0"/>
                <a:ea typeface="Cambria" panose="02040503050406030204" pitchFamily="18" charset="0"/>
              </a:rPr>
              <a:t>for $4,000. </a:t>
            </a:r>
            <a:endParaRPr lang="en-US" dirty="0">
              <a:latin typeface="Cambria" panose="02040503050406030204" pitchFamily="18" charset="0"/>
              <a:ea typeface="Cambria" panose="02040503050406030204" pitchFamily="18" charset="0"/>
            </a:endParaRPr>
          </a:p>
        </p:txBody>
      </p:sp>
      <p:pic>
        <p:nvPicPr>
          <p:cNvPr id="4098" name="Picture 2">
            <a:extLst>
              <a:ext uri="{FF2B5EF4-FFF2-40B4-BE49-F238E27FC236}">
                <a16:creationId xmlns:a16="http://schemas.microsoft.com/office/drawing/2014/main" id="{AFB5F923-437C-46FC-8DF6-00F28481FF5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937" r="34061"/>
          <a:stretch/>
        </p:blipFill>
        <p:spPr bwMode="auto">
          <a:xfrm>
            <a:off x="3875713" y="3195782"/>
            <a:ext cx="4253219" cy="36622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5">
            <a:extLst>
              <a:ext uri="{FF2B5EF4-FFF2-40B4-BE49-F238E27FC236}">
                <a16:creationId xmlns:a16="http://schemas.microsoft.com/office/drawing/2014/main" id="{8175DD96-9984-4D8A-84CF-F9799F8064A8}"/>
              </a:ext>
            </a:extLst>
          </p:cNvPr>
          <p:cNvPicPr>
            <a:picLocks noGrp="1" noChangeAspect="1"/>
          </p:cNvPicPr>
          <p:nvPr>
            <p:ph type="pic" idx="1"/>
          </p:nvPr>
        </p:nvPicPr>
        <p:blipFill rotWithShape="1">
          <a:blip r:embed="rId3"/>
          <a:srcRect l="192" r="226"/>
          <a:stretch/>
        </p:blipFill>
        <p:spPr>
          <a:xfrm>
            <a:off x="0" y="0"/>
            <a:ext cx="5620870" cy="3711503"/>
          </a:xfrm>
        </p:spPr>
      </p:pic>
    </p:spTree>
    <p:extLst>
      <p:ext uri="{BB962C8B-B14F-4D97-AF65-F5344CB8AC3E}">
        <p14:creationId xmlns:p14="http://schemas.microsoft.com/office/powerpoint/2010/main" val="195878439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DE9B7-50DD-46FC-9E7B-A219B94518F7}"/>
              </a:ext>
            </a:extLst>
          </p:cNvPr>
          <p:cNvSpPr/>
          <p:nvPr/>
        </p:nvSpPr>
        <p:spPr>
          <a:xfrm>
            <a:off x="1059255" y="2063674"/>
            <a:ext cx="9714369" cy="2654555"/>
          </a:xfrm>
          <a:prstGeom prst="rect">
            <a:avLst/>
          </a:prstGeom>
          <a:noFill/>
        </p:spPr>
        <p:txBody>
          <a:bodyPr wrap="square" lIns="68562" tIns="34281" rIns="68562" bIns="34281">
            <a:spAutoFit/>
          </a:bodyPr>
          <a:lstStyle/>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This Freedom Stories discussion is being recorded for use by the International Storytelling Center (ISC.) This recording will be owned and managed by ISC and will be used for any educational purpose that ISC deems appropriate.</a:t>
            </a:r>
            <a:r>
              <a:rPr kumimoji="0" lang="en-US" sz="2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ndara" panose="020E0502030303020204" pitchFamily="34" charset="0"/>
                <a:ea typeface="+mn-ea"/>
                <a:cs typeface="+mn-cs"/>
              </a:rPr>
              <a:t> </a:t>
            </a:r>
            <a:r>
              <a:rPr kumimoji="0" lang="en-US" sz="24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By participating in this public discussion, you acknowledge this recording and its subsequent uses. </a:t>
            </a:r>
          </a:p>
          <a:p>
            <a:pPr marL="0" marR="0" lvl="0" indent="0" algn="l" defTabSz="34279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prstClr val="black"/>
              </a:solidFill>
              <a:effectLst/>
              <a:uLnTx/>
              <a:uFillTx/>
              <a:latin typeface="Candara" panose="020E0502030303020204" pitchFamily="34" charset="0"/>
              <a:ea typeface="+mn-ea"/>
              <a:cs typeface="+mn-cs"/>
            </a:endParaRPr>
          </a:p>
          <a:p>
            <a:pPr marL="0" marR="0" lvl="0" indent="0" algn="l" defTabSz="34279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prstClr val="black"/>
                </a:solidFill>
                <a:effectLst/>
                <a:uLnTx/>
                <a:uFillTx/>
                <a:latin typeface="Candara" panose="020E0502030303020204" pitchFamily="34" charset="0"/>
                <a:ea typeface="+mn-ea"/>
                <a:cs typeface="+mn-cs"/>
              </a:rPr>
              <a:t>Closed captioning is provided today by ACS. </a:t>
            </a:r>
          </a:p>
        </p:txBody>
      </p:sp>
      <p:pic>
        <p:nvPicPr>
          <p:cNvPr id="7171" name="Picture 2">
            <a:extLst>
              <a:ext uri="{FF2B5EF4-FFF2-40B4-BE49-F238E27FC236}">
                <a16:creationId xmlns:a16="http://schemas.microsoft.com/office/drawing/2014/main" id="{45F94856-9875-4069-A935-556E71049D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8050" y="4859336"/>
            <a:ext cx="29559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0F12477F-84FC-4F63-85EF-7FF69C6237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2858" y="5005387"/>
            <a:ext cx="24336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S disclaimer">
            <a:hlinkClick r:id="" action="ppaction://media"/>
            <a:extLst>
              <a:ext uri="{FF2B5EF4-FFF2-40B4-BE49-F238E27FC236}">
                <a16:creationId xmlns:a16="http://schemas.microsoft.com/office/drawing/2014/main" id="{CD070E33-81E3-4477-8FE5-D1EF09E1DA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7000" y="304800"/>
            <a:ext cx="609441" cy="609441"/>
          </a:xfrm>
          <a:prstGeom prst="rect">
            <a:avLst/>
          </a:prstGeom>
        </p:spPr>
      </p:pic>
      <p:sp>
        <p:nvSpPr>
          <p:cNvPr id="6" name="Title 1">
            <a:extLst>
              <a:ext uri="{FF2B5EF4-FFF2-40B4-BE49-F238E27FC236}">
                <a16:creationId xmlns:a16="http://schemas.microsoft.com/office/drawing/2014/main" id="{03336396-CC3A-4021-BE35-808C11C85FD0}"/>
              </a:ext>
            </a:extLst>
          </p:cNvPr>
          <p:cNvSpPr txBox="1">
            <a:spLocks/>
          </p:cNvSpPr>
          <p:nvPr/>
        </p:nvSpPr>
        <p:spPr bwMode="auto">
          <a:xfrm>
            <a:off x="553771" y="172016"/>
            <a:ext cx="9372726" cy="18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914400" rtl="0" eaLnBrk="0" fontAlgn="base" latinLnBrk="0" hangingPunct="0">
              <a:lnSpc>
                <a:spcPct val="100000"/>
              </a:lnSpc>
              <a:spcBef>
                <a:spcPct val="0"/>
              </a:spcBef>
              <a:spcAft>
                <a:spcPct val="0"/>
              </a:spcAft>
              <a:buNone/>
              <a:defRPr sz="4200" kern="1200" cap="all" spc="30" baseline="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t>Freedom Stories</a:t>
            </a:r>
            <a:br>
              <a:rPr kumimoji="0" lang="en-US" sz="3600" b="0"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br>
            <a:r>
              <a:rPr kumimoji="0" lang="en-US" sz="3600" b="0" i="0" u="none" strike="noStrike" kern="1200" cap="none" spc="30" normalizeH="0" baseline="0" noProof="0" dirty="0">
                <a:ln>
                  <a:noFill/>
                </a:ln>
                <a:solidFill>
                  <a:srgbClr val="000000"/>
                </a:solidFill>
                <a:effectLst/>
                <a:uLnTx/>
                <a:uFillTx/>
                <a:latin typeface="Candara" panose="020E0502030303020204" pitchFamily="34" charset="0"/>
                <a:ea typeface="+mj-ea"/>
                <a:cs typeface="+mj-cs"/>
              </a:rPr>
              <a:t>Unearthing the Black Heritage of Appalachia</a:t>
            </a:r>
          </a:p>
        </p:txBody>
      </p:sp>
    </p:spTree>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CC3B-2B5D-4B61-AC4B-69F793B28070}"/>
              </a:ext>
            </a:extLst>
          </p:cNvPr>
          <p:cNvSpPr>
            <a:spLocks noGrp="1"/>
          </p:cNvSpPr>
          <p:nvPr>
            <p:ph type="title"/>
          </p:nvPr>
        </p:nvSpPr>
        <p:spPr/>
        <p:txBody>
          <a:bodyPr/>
          <a:lstStyle/>
          <a:p>
            <a:pPr algn="ctr"/>
            <a:r>
              <a:rPr lang="en-US" b="1" dirty="0">
                <a:solidFill>
                  <a:schemeClr val="tx1"/>
                </a:solidFill>
                <a:latin typeface="Candara" panose="020E0502030303020204" pitchFamily="34" charset="0"/>
              </a:rPr>
              <a:t>2007: “It was all a lie” admits 72-year old</a:t>
            </a:r>
          </a:p>
        </p:txBody>
      </p:sp>
      <p:sp>
        <p:nvSpPr>
          <p:cNvPr id="3" name="Content Placeholder 2">
            <a:extLst>
              <a:ext uri="{FF2B5EF4-FFF2-40B4-BE49-F238E27FC236}">
                <a16:creationId xmlns:a16="http://schemas.microsoft.com/office/drawing/2014/main" id="{CF528469-2BF8-428A-A704-AFEBDFDD6F2B}"/>
              </a:ext>
            </a:extLst>
          </p:cNvPr>
          <p:cNvSpPr>
            <a:spLocks noGrp="1"/>
          </p:cNvSpPr>
          <p:nvPr>
            <p:ph sz="half" idx="1"/>
          </p:nvPr>
        </p:nvSpPr>
        <p:spPr>
          <a:xfrm>
            <a:off x="604007" y="2014194"/>
            <a:ext cx="5117844" cy="4398348"/>
          </a:xfrm>
        </p:spPr>
        <p:txBody>
          <a:bodyPr>
            <a:normAutofit lnSpcReduction="10000"/>
          </a:bodyPr>
          <a:lstStyle/>
          <a:p>
            <a:pPr algn="l"/>
            <a:r>
              <a:rPr lang="en-US" b="0" i="0" dirty="0">
                <a:solidFill>
                  <a:srgbClr val="181818"/>
                </a:solidFill>
                <a:effectLst/>
                <a:latin typeface="Cambria" panose="02040503050406030204" pitchFamily="18" charset="0"/>
                <a:ea typeface="Cambria" panose="02040503050406030204" pitchFamily="18" charset="0"/>
              </a:rPr>
              <a:t>In 2007, Carolyn Bryant Donham recanted parts of her story. Speaking to a historian, then 72-year-old </a:t>
            </a:r>
            <a:r>
              <a:rPr lang="en-US" b="0" i="0" dirty="0" err="1">
                <a:solidFill>
                  <a:srgbClr val="181818"/>
                </a:solidFill>
                <a:effectLst/>
                <a:latin typeface="Cambria" panose="02040503050406030204" pitchFamily="18" charset="0"/>
                <a:ea typeface="Cambria" panose="02040503050406030204" pitchFamily="18" charset="0"/>
              </a:rPr>
              <a:t>Donham</a:t>
            </a:r>
            <a:r>
              <a:rPr lang="en-US" b="0" i="0" dirty="0">
                <a:solidFill>
                  <a:srgbClr val="181818"/>
                </a:solidFill>
                <a:effectLst/>
                <a:latin typeface="Cambria" panose="02040503050406030204" pitchFamily="18" charset="0"/>
                <a:ea typeface="Cambria" panose="02040503050406030204" pitchFamily="18" charset="0"/>
              </a:rPr>
              <a:t> admitted Till hadn’t grabbed her. “Nothing that boy did could ever justify what happened to him,” she told Timothy B. Tyson, who wrote a book about the case, </a:t>
            </a:r>
            <a:r>
              <a:rPr lang="en-US" b="0" i="1" dirty="0">
                <a:solidFill>
                  <a:srgbClr val="181818"/>
                </a:solidFill>
                <a:effectLst/>
                <a:latin typeface="Cambria" panose="02040503050406030204" pitchFamily="18" charset="0"/>
                <a:ea typeface="Cambria" panose="02040503050406030204" pitchFamily="18" charset="0"/>
              </a:rPr>
              <a:t>The Blood of Emmett Till</a:t>
            </a:r>
            <a:r>
              <a:rPr lang="en-US" b="0" i="0" dirty="0">
                <a:solidFill>
                  <a:srgbClr val="181818"/>
                </a:solidFill>
                <a:effectLst/>
                <a:latin typeface="Cambria" panose="02040503050406030204" pitchFamily="18" charset="0"/>
                <a:ea typeface="Cambria" panose="02040503050406030204" pitchFamily="18" charset="0"/>
              </a:rPr>
              <a:t>. The revelations weren’t made public until 2017, when the book was released.</a:t>
            </a:r>
          </a:p>
          <a:p>
            <a:pPr algn="l"/>
            <a:r>
              <a:rPr lang="en-US" b="0" i="0" dirty="0">
                <a:solidFill>
                  <a:srgbClr val="181818"/>
                </a:solidFill>
                <a:effectLst/>
                <a:latin typeface="Cambria" panose="02040503050406030204" pitchFamily="18" charset="0"/>
                <a:ea typeface="Cambria" panose="02040503050406030204" pitchFamily="18" charset="0"/>
              </a:rPr>
              <a:t>In 2018, following Donham’s admission, the Justice Department opened a new inquiry into the case. </a:t>
            </a:r>
          </a:p>
          <a:p>
            <a:pPr algn="l"/>
            <a:r>
              <a:rPr lang="en-US" dirty="0">
                <a:solidFill>
                  <a:srgbClr val="181818"/>
                </a:solidFill>
                <a:latin typeface="Cambria" panose="02040503050406030204" pitchFamily="18" charset="0"/>
                <a:ea typeface="Cambria" panose="02040503050406030204" pitchFamily="18" charset="0"/>
              </a:rPr>
              <a:t>Interview URL:  </a:t>
            </a:r>
            <a:r>
              <a:rPr lang="en-US" b="0" i="0" dirty="0">
                <a:solidFill>
                  <a:srgbClr val="181818"/>
                </a:solidFill>
                <a:effectLst/>
                <a:latin typeface="Cambria" panose="02040503050406030204" pitchFamily="18" charset="0"/>
                <a:ea typeface="Cambria" panose="02040503050406030204" pitchFamily="18" charset="0"/>
              </a:rPr>
              <a:t> </a:t>
            </a:r>
            <a:r>
              <a:rPr lang="en-US" b="0" i="0" dirty="0">
                <a:solidFill>
                  <a:srgbClr val="181818"/>
                </a:solidFill>
                <a:effectLst/>
                <a:latin typeface="Cambria" panose="02040503050406030204" pitchFamily="18" charset="0"/>
                <a:ea typeface="Cambria" panose="02040503050406030204" pitchFamily="18" charset="0"/>
                <a:hlinkClick r:id="rId2"/>
              </a:rPr>
              <a:t>https://youtu.be/WxcXpD078pw</a:t>
            </a:r>
            <a:r>
              <a:rPr lang="en-US" b="0" i="0" dirty="0">
                <a:solidFill>
                  <a:srgbClr val="181818"/>
                </a:solidFill>
                <a:effectLst/>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p:txBody>
      </p:sp>
      <p:pic>
        <p:nvPicPr>
          <p:cNvPr id="5122" name="Picture 2" descr="The Site Of Emmett Tills Kidnapping">
            <a:extLst>
              <a:ext uri="{FF2B5EF4-FFF2-40B4-BE49-F238E27FC236}">
                <a16:creationId xmlns:a16="http://schemas.microsoft.com/office/drawing/2014/main" id="{DC1E0223-E09A-4A64-AC70-C7253450D86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5875729" y="2014193"/>
            <a:ext cx="5507656" cy="3622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A5227B-B209-4699-922A-3331597552E0}"/>
              </a:ext>
            </a:extLst>
          </p:cNvPr>
          <p:cNvSpPr txBox="1"/>
          <p:nvPr/>
        </p:nvSpPr>
        <p:spPr>
          <a:xfrm>
            <a:off x="5861747" y="5673878"/>
            <a:ext cx="5521638" cy="738664"/>
          </a:xfrm>
          <a:prstGeom prst="rect">
            <a:avLst/>
          </a:prstGeom>
          <a:noFill/>
        </p:spPr>
        <p:txBody>
          <a:bodyPr wrap="square" rtlCol="0">
            <a:spAutoFit/>
          </a:bodyPr>
          <a:lstStyle/>
          <a:p>
            <a:r>
              <a:rPr lang="en-US" sz="1400" b="0" i="0" dirty="0">
                <a:solidFill>
                  <a:srgbClr val="1C1C1C"/>
                </a:solidFill>
                <a:effectLst/>
                <a:latin typeface="Candara" panose="020E0502030303020204" pitchFamily="34" charset="0"/>
              </a:rPr>
              <a:t>The site of Emmett Till’s kidnapping in Money, Mississippi.</a:t>
            </a:r>
            <a:r>
              <a:rPr lang="en-US" sz="1400" b="0" i="0" dirty="0">
                <a:solidFill>
                  <a:srgbClr val="999999"/>
                </a:solidFill>
                <a:effectLst/>
                <a:latin typeface="Candara" panose="020E0502030303020204" pitchFamily="34" charset="0"/>
              </a:rPr>
              <a:t> </a:t>
            </a:r>
            <a:r>
              <a:rPr lang="en-US" sz="1400" b="0" i="1" dirty="0">
                <a:effectLst/>
                <a:latin typeface="Candara" panose="020E0502030303020204" pitchFamily="34" charset="0"/>
              </a:rPr>
              <a:t>Ed Clark/The LIFE Picture Collection via Getty Images. </a:t>
            </a:r>
            <a:r>
              <a:rPr lang="en-US" sz="1400" b="0" dirty="0">
                <a:effectLst/>
                <a:latin typeface="Candara" panose="020E0502030303020204" pitchFamily="34" charset="0"/>
              </a:rPr>
              <a:t>Tyson remains the only person to have ever interviewed Carolyn Bryant </a:t>
            </a:r>
            <a:r>
              <a:rPr lang="en-US" sz="1400" b="0" dirty="0" err="1">
                <a:effectLst/>
                <a:latin typeface="Candara" panose="020E0502030303020204" pitchFamily="34" charset="0"/>
              </a:rPr>
              <a:t>Donham</a:t>
            </a:r>
            <a:r>
              <a:rPr lang="en-US" sz="1400" b="0" dirty="0">
                <a:effectLst/>
                <a:latin typeface="Candara" panose="020E0502030303020204" pitchFamily="34" charset="0"/>
              </a:rPr>
              <a:t>. </a:t>
            </a:r>
            <a:endParaRPr lang="en-US" sz="1400" dirty="0">
              <a:latin typeface="Candara" panose="020E0502030303020204" pitchFamily="34" charset="0"/>
            </a:endParaRPr>
          </a:p>
        </p:txBody>
      </p:sp>
    </p:spTree>
    <p:extLst>
      <p:ext uri="{BB962C8B-B14F-4D97-AF65-F5344CB8AC3E}">
        <p14:creationId xmlns:p14="http://schemas.microsoft.com/office/powerpoint/2010/main" val="417826169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2EBC-4847-4E6A-BF4F-E40908251295}"/>
              </a:ext>
            </a:extLst>
          </p:cNvPr>
          <p:cNvSpPr>
            <a:spLocks noGrp="1"/>
          </p:cNvSpPr>
          <p:nvPr>
            <p:ph type="ctrTitle"/>
          </p:nvPr>
        </p:nvSpPr>
        <p:spPr/>
        <p:txBody>
          <a:bodyPr/>
          <a:lstStyle/>
          <a:p>
            <a:r>
              <a:rPr lang="en-US" cap="small" dirty="0">
                <a:solidFill>
                  <a:schemeClr val="tx1"/>
                </a:solidFill>
                <a:latin typeface="Candara" panose="020E0502030303020204" pitchFamily="34" charset="0"/>
              </a:rPr>
              <a:t>Young People Rise Up</a:t>
            </a:r>
          </a:p>
        </p:txBody>
      </p:sp>
    </p:spTree>
    <p:extLst>
      <p:ext uri="{BB962C8B-B14F-4D97-AF65-F5344CB8AC3E}">
        <p14:creationId xmlns:p14="http://schemas.microsoft.com/office/powerpoint/2010/main" val="3791936800"/>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D4BAB89-1CAC-4C99-B954-CDE884241A7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0384" r="10384"/>
          <a:stretch>
            <a:fillRect/>
          </a:stretch>
        </p:blipFill>
        <p:spPr>
          <a:xfrm>
            <a:off x="0" y="3143177"/>
            <a:ext cx="4479431" cy="3714823"/>
          </a:xfrm>
        </p:spPr>
      </p:pic>
      <p:sp>
        <p:nvSpPr>
          <p:cNvPr id="3" name="Title 2">
            <a:extLst>
              <a:ext uri="{FF2B5EF4-FFF2-40B4-BE49-F238E27FC236}">
                <a16:creationId xmlns:a16="http://schemas.microsoft.com/office/drawing/2014/main" id="{AB762C6B-27DC-48B6-BE6A-828970B69CD9}"/>
              </a:ext>
            </a:extLst>
          </p:cNvPr>
          <p:cNvSpPr>
            <a:spLocks noGrp="1"/>
          </p:cNvSpPr>
          <p:nvPr>
            <p:ph type="title"/>
          </p:nvPr>
        </p:nvSpPr>
        <p:spPr>
          <a:xfrm>
            <a:off x="8477250" y="462579"/>
            <a:ext cx="3144774" cy="1617891"/>
          </a:xfrm>
        </p:spPr>
        <p:txBody>
          <a:bodyPr anchor="ctr"/>
          <a:lstStyle/>
          <a:p>
            <a:pPr algn="ctr"/>
            <a:r>
              <a:rPr lang="en-US" b="1" dirty="0">
                <a:latin typeface="Candara" panose="020E0502030303020204" pitchFamily="34" charset="0"/>
              </a:rPr>
              <a:t>The Highlander Folk School</a:t>
            </a:r>
            <a:br>
              <a:rPr lang="en-US" b="1" dirty="0">
                <a:latin typeface="Candara" panose="020E0502030303020204" pitchFamily="34" charset="0"/>
              </a:rPr>
            </a:br>
            <a:r>
              <a:rPr lang="en-US" sz="2800" b="1" dirty="0">
                <a:latin typeface="Candara" panose="020E0502030303020204" pitchFamily="34" charset="0"/>
              </a:rPr>
              <a:t>Grundy County, TN </a:t>
            </a:r>
            <a:endParaRPr lang="en-US" sz="2000" dirty="0"/>
          </a:p>
        </p:txBody>
      </p:sp>
      <p:sp>
        <p:nvSpPr>
          <p:cNvPr id="4" name="Text Placeholder 3">
            <a:extLst>
              <a:ext uri="{FF2B5EF4-FFF2-40B4-BE49-F238E27FC236}">
                <a16:creationId xmlns:a16="http://schemas.microsoft.com/office/drawing/2014/main" id="{24E13DD8-F2EE-447D-880A-476249C56FFB}"/>
              </a:ext>
            </a:extLst>
          </p:cNvPr>
          <p:cNvSpPr>
            <a:spLocks noGrp="1"/>
          </p:cNvSpPr>
          <p:nvPr>
            <p:ph type="body" sz="half" idx="2"/>
          </p:nvPr>
        </p:nvSpPr>
        <p:spPr>
          <a:xfrm>
            <a:off x="8283388" y="2173044"/>
            <a:ext cx="3550406" cy="4345201"/>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Established in 1932 by landowners </a:t>
            </a:r>
            <a:r>
              <a:rPr lang="en-US" b="0" i="0" dirty="0">
                <a:effectLst/>
                <a:latin typeface="Cambria" panose="02040503050406030204" pitchFamily="18" charset="0"/>
                <a:ea typeface="Cambria" panose="02040503050406030204" pitchFamily="18" charset="0"/>
              </a:rPr>
              <a:t>Myles Horton and Don West with a main focus on labor relations.</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Labeled a “communist” stronghold by opponents in the American press.</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Became a training ground for modern Civil Rights activists.</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1961: Tennessee Supreme Court revoked Highlander's charter and ordered the school closed.</a:t>
            </a:r>
            <a:endParaRPr lang="en-US" dirty="0">
              <a:latin typeface="Cambria" panose="02040503050406030204" pitchFamily="18" charset="0"/>
              <a:ea typeface="Cambria" panose="02040503050406030204" pitchFamily="18" charset="0"/>
            </a:endParaRPr>
          </a:p>
        </p:txBody>
      </p:sp>
      <p:pic>
        <p:nvPicPr>
          <p:cNvPr id="6146" name="Picture 2">
            <a:extLst>
              <a:ext uri="{FF2B5EF4-FFF2-40B4-BE49-F238E27FC236}">
                <a16:creationId xmlns:a16="http://schemas.microsoft.com/office/drawing/2014/main" id="{BD0DB274-E9DB-45F0-BDE1-F247489576E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0450" y="0"/>
            <a:ext cx="3569387" cy="4518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02F9B0B-60CA-4950-B68B-C09BE551F165}"/>
              </a:ext>
            </a:extLst>
          </p:cNvPr>
          <p:cNvSpPr txBox="1"/>
          <p:nvPr/>
        </p:nvSpPr>
        <p:spPr>
          <a:xfrm>
            <a:off x="182921" y="294316"/>
            <a:ext cx="4113588" cy="2554545"/>
          </a:xfrm>
          <a:prstGeom prst="rect">
            <a:avLst/>
          </a:prstGeom>
          <a:noFill/>
        </p:spPr>
        <p:txBody>
          <a:bodyPr wrap="square" rtlCol="0">
            <a:spAutoFit/>
          </a:bodyPr>
          <a:lstStyle/>
          <a:p>
            <a:pPr marL="285750" indent="-285750">
              <a:buFont typeface="Arial" panose="020B0604020202020204" pitchFamily="34" charset="0"/>
              <a:buChar char="•"/>
            </a:pPr>
            <a:r>
              <a:rPr lang="en-US" sz="1600" b="0" i="0" dirty="0">
                <a:effectLst/>
                <a:latin typeface="Cambria" panose="02040503050406030204" pitchFamily="18" charset="0"/>
                <a:ea typeface="Cambria" panose="02040503050406030204" pitchFamily="18" charset="0"/>
              </a:rPr>
              <a:t>1956: </a:t>
            </a:r>
            <a:r>
              <a:rPr lang="en-US" sz="1600" b="0" i="0" dirty="0" err="1">
                <a:effectLst/>
                <a:latin typeface="Cambria" panose="02040503050406030204" pitchFamily="18" charset="0"/>
                <a:ea typeface="Cambria" panose="02040503050406030204" pitchFamily="18" charset="0"/>
              </a:rPr>
              <a:t>Septima</a:t>
            </a:r>
            <a:r>
              <a:rPr lang="en-US" sz="1600" b="0" i="0" dirty="0">
                <a:effectLst/>
                <a:latin typeface="Cambria" panose="02040503050406030204" pitchFamily="18" charset="0"/>
                <a:ea typeface="Cambria" panose="02040503050406030204" pitchFamily="18" charset="0"/>
              </a:rPr>
              <a:t> Clark was fired from the Charleston, SC school system. </a:t>
            </a:r>
          </a:p>
          <a:p>
            <a:pPr marL="285750" indent="-285750">
              <a:buFont typeface="Arial" panose="020B0604020202020204" pitchFamily="34" charset="0"/>
              <a:buChar char="•"/>
            </a:pPr>
            <a:r>
              <a:rPr lang="en-US" sz="1600" b="0" i="0" dirty="0">
                <a:effectLst/>
                <a:latin typeface="Cambria" panose="02040503050406030204" pitchFamily="18" charset="0"/>
                <a:ea typeface="Cambria" panose="02040503050406030204" pitchFamily="18" charset="0"/>
              </a:rPr>
              <a:t>Highlander then hired her to direct integration workshops. She eventually became the full time workshop director. </a:t>
            </a:r>
          </a:p>
          <a:p>
            <a:pPr marL="285750" indent="-285750">
              <a:buFont typeface="Arial" panose="020B0604020202020204" pitchFamily="34" charset="0"/>
              <a:buChar char="•"/>
            </a:pPr>
            <a:r>
              <a:rPr lang="en-US" sz="1600" b="0" i="0" dirty="0">
                <a:effectLst/>
                <a:latin typeface="Cambria" panose="02040503050406030204" pitchFamily="18" charset="0"/>
                <a:ea typeface="Cambria" panose="02040503050406030204" pitchFamily="18" charset="0"/>
              </a:rPr>
              <a:t>When </a:t>
            </a:r>
            <a:r>
              <a:rPr lang="en-US" sz="1600" b="1" i="0" dirty="0">
                <a:effectLst/>
                <a:latin typeface="Cambria" panose="02040503050406030204" pitchFamily="18" charset="0"/>
                <a:ea typeface="Cambria" panose="02040503050406030204" pitchFamily="18" charset="0"/>
              </a:rPr>
              <a:t>Clinton High School </a:t>
            </a:r>
            <a:r>
              <a:rPr lang="en-US" sz="1600" b="0" i="0" dirty="0">
                <a:effectLst/>
                <a:latin typeface="Cambria" panose="02040503050406030204" pitchFamily="18" charset="0"/>
                <a:ea typeface="Cambria" panose="02040503050406030204" pitchFamily="18" charset="0"/>
              </a:rPr>
              <a:t>struggled to integrate their schools, Clark and Highlander staff invited the African American students to come to the secluded school for a weekend retreat. </a:t>
            </a:r>
            <a:endParaRPr lang="en-US" sz="20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F393ECD-CEA3-4718-B5C5-C597D376E73D}"/>
              </a:ext>
            </a:extLst>
          </p:cNvPr>
          <p:cNvSpPr txBox="1"/>
          <p:nvPr/>
        </p:nvSpPr>
        <p:spPr>
          <a:xfrm>
            <a:off x="4460450" y="6170246"/>
            <a:ext cx="2693385" cy="461665"/>
          </a:xfrm>
          <a:prstGeom prst="rect">
            <a:avLst/>
          </a:prstGeom>
          <a:noFill/>
        </p:spPr>
        <p:txBody>
          <a:bodyPr wrap="square" rtlCol="0">
            <a:spAutoFit/>
          </a:bodyPr>
          <a:lstStyle/>
          <a:p>
            <a:pPr algn="ctr"/>
            <a:r>
              <a:rPr lang="en-US" sz="1200" i="1" dirty="0">
                <a:latin typeface="Candara" panose="020E0502030303020204" pitchFamily="34" charset="0"/>
              </a:rPr>
              <a:t>Another black woman takes the lead </a:t>
            </a:r>
            <a:r>
              <a:rPr lang="en-US" sz="1200" dirty="0">
                <a:latin typeface="Candara" panose="020E0502030303020204" pitchFamily="34" charset="0"/>
              </a:rPr>
              <a:t>– </a:t>
            </a:r>
          </a:p>
          <a:p>
            <a:pPr algn="ctr"/>
            <a:r>
              <a:rPr lang="en-US" sz="1200" dirty="0" err="1">
                <a:latin typeface="Candara" panose="020E0502030303020204" pitchFamily="34" charset="0"/>
              </a:rPr>
              <a:t>Septima</a:t>
            </a:r>
            <a:r>
              <a:rPr lang="en-US" sz="1200" dirty="0">
                <a:latin typeface="Candara" panose="020E0502030303020204" pitchFamily="34" charset="0"/>
              </a:rPr>
              <a:t> Clark (1898-1987)</a:t>
            </a:r>
          </a:p>
        </p:txBody>
      </p:sp>
      <p:sp>
        <p:nvSpPr>
          <p:cNvPr id="9" name="TextBox 8">
            <a:extLst>
              <a:ext uri="{FF2B5EF4-FFF2-40B4-BE49-F238E27FC236}">
                <a16:creationId xmlns:a16="http://schemas.microsoft.com/office/drawing/2014/main" id="{FA01C307-BA33-4233-855E-2F4C731C5F67}"/>
              </a:ext>
            </a:extLst>
          </p:cNvPr>
          <p:cNvSpPr txBox="1"/>
          <p:nvPr/>
        </p:nvSpPr>
        <p:spPr>
          <a:xfrm>
            <a:off x="4479431" y="4518212"/>
            <a:ext cx="3550406" cy="276999"/>
          </a:xfrm>
          <a:prstGeom prst="rect">
            <a:avLst/>
          </a:prstGeom>
          <a:noFill/>
        </p:spPr>
        <p:txBody>
          <a:bodyPr wrap="square" rtlCol="0">
            <a:spAutoFit/>
          </a:bodyPr>
          <a:lstStyle/>
          <a:p>
            <a:pPr algn="ctr"/>
            <a:r>
              <a:rPr lang="en-US" sz="1200" dirty="0">
                <a:latin typeface="Candara" panose="020E0502030303020204" pitchFamily="34" charset="0"/>
              </a:rPr>
              <a:t>Highlander School staff</a:t>
            </a:r>
          </a:p>
        </p:txBody>
      </p:sp>
    </p:spTree>
    <p:extLst>
      <p:ext uri="{BB962C8B-B14F-4D97-AF65-F5344CB8AC3E}">
        <p14:creationId xmlns:p14="http://schemas.microsoft.com/office/powerpoint/2010/main" val="355443768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D4375C-F90E-46A9-9610-B527C0FA4CA7}"/>
              </a:ext>
            </a:extLst>
          </p:cNvPr>
          <p:cNvSpPr>
            <a:spLocks noGrp="1"/>
          </p:cNvSpPr>
          <p:nvPr>
            <p:ph type="title"/>
          </p:nvPr>
        </p:nvSpPr>
        <p:spPr>
          <a:xfrm>
            <a:off x="8477249" y="569948"/>
            <a:ext cx="3144774" cy="1043699"/>
          </a:xfrm>
        </p:spPr>
        <p:txBody>
          <a:bodyPr anchor="ctr"/>
          <a:lstStyle/>
          <a:p>
            <a:pPr algn="ctr"/>
            <a:r>
              <a:rPr lang="en-US" b="1" dirty="0">
                <a:latin typeface="Candara" panose="020E0502030303020204" pitchFamily="34" charset="0"/>
              </a:rPr>
              <a:t>The Clinton 12:</a:t>
            </a:r>
            <a:br>
              <a:rPr lang="en-US" b="1" dirty="0">
                <a:latin typeface="Candara" panose="020E0502030303020204" pitchFamily="34" charset="0"/>
              </a:rPr>
            </a:br>
            <a:r>
              <a:rPr lang="en-US" sz="2800" b="1" dirty="0">
                <a:latin typeface="Candara" panose="020E0502030303020204" pitchFamily="34" charset="0"/>
              </a:rPr>
              <a:t>August 26, 1956</a:t>
            </a:r>
            <a:endParaRPr lang="en-US" sz="2800" dirty="0"/>
          </a:p>
        </p:txBody>
      </p:sp>
      <p:sp>
        <p:nvSpPr>
          <p:cNvPr id="4" name="Text Placeholder 3">
            <a:extLst>
              <a:ext uri="{FF2B5EF4-FFF2-40B4-BE49-F238E27FC236}">
                <a16:creationId xmlns:a16="http://schemas.microsoft.com/office/drawing/2014/main" id="{2A285CDB-B7FD-4830-986F-8ED01FC24FD1}"/>
              </a:ext>
            </a:extLst>
          </p:cNvPr>
          <p:cNvSpPr>
            <a:spLocks noGrp="1"/>
          </p:cNvSpPr>
          <p:nvPr>
            <p:ph type="body" sz="half" idx="2"/>
          </p:nvPr>
        </p:nvSpPr>
        <p:spPr>
          <a:xfrm>
            <a:off x="8263156" y="1613647"/>
            <a:ext cx="3523376" cy="4854265"/>
          </a:xfrm>
        </p:spPr>
        <p:txBody>
          <a:bodyPr>
            <a:normAutofit lnSpcReduction="10000"/>
          </a:bodyPr>
          <a:lstStyle/>
          <a:p>
            <a:pPr marL="182880" indent="-182880">
              <a:spcBef>
                <a:spcPts val="0"/>
              </a:spcBef>
              <a:spcAft>
                <a:spcPts val="600"/>
              </a:spcAft>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Clinton, TN</a:t>
            </a:r>
          </a:p>
          <a:p>
            <a:pPr marL="182880" indent="-182880">
              <a:spcBef>
                <a:spcPts val="0"/>
              </a:spcBef>
              <a:spcAft>
                <a:spcPts val="600"/>
              </a:spcAft>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The first students to desegregate a state-supported high school in the South</a:t>
            </a:r>
            <a:r>
              <a:rPr lang="en-US" dirty="0">
                <a:latin typeface="Cambria" panose="02040503050406030204" pitchFamily="18" charset="0"/>
                <a:ea typeface="Cambria" panose="02040503050406030204" pitchFamily="18" charset="0"/>
              </a:rPr>
              <a:t> (from left to right) </a:t>
            </a:r>
            <a:endParaRPr lang="en-US" b="0" i="0" dirty="0">
              <a:effectLst/>
              <a:latin typeface="Cambria" panose="02040503050406030204" pitchFamily="18" charset="0"/>
              <a:ea typeface="Cambria" panose="02040503050406030204" pitchFamily="18" charset="0"/>
            </a:endParaRP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Bobby Cain</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Robert Thacker </a:t>
            </a:r>
          </a:p>
          <a:p>
            <a:pPr marL="548640" lvl="1" indent="-182880">
              <a:lnSpc>
                <a:spcPct val="110000"/>
              </a:lnSpc>
              <a:spcBef>
                <a:spcPts val="0"/>
              </a:spcBef>
              <a:spcAft>
                <a:spcPts val="300"/>
              </a:spcAft>
              <a:buFont typeface="Arial" panose="020B0604020202020204" pitchFamily="34" charset="0"/>
              <a:buChar char="•"/>
            </a:pPr>
            <a:r>
              <a:rPr lang="en-US" sz="1400" b="0" i="0" dirty="0">
                <a:effectLst/>
                <a:latin typeface="Cambria" panose="02040503050406030204" pitchFamily="18" charset="0"/>
                <a:ea typeface="Cambria" panose="02040503050406030204" pitchFamily="18" charset="0"/>
              </a:rPr>
              <a:t>Maurice Soles </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Gail Ann Epps Upton </a:t>
            </a:r>
          </a:p>
          <a:p>
            <a:pPr marL="548640" lvl="1" indent="-182880">
              <a:lnSpc>
                <a:spcPct val="110000"/>
              </a:lnSpc>
              <a:spcBef>
                <a:spcPts val="0"/>
              </a:spcBef>
              <a:spcAft>
                <a:spcPts val="300"/>
              </a:spcAft>
              <a:buFont typeface="Arial" panose="020B0604020202020204" pitchFamily="34" charset="0"/>
              <a:buChar char="•"/>
            </a:pPr>
            <a:r>
              <a:rPr lang="en-US" sz="1400" dirty="0" err="1">
                <a:latin typeface="Cambria" panose="02040503050406030204" pitchFamily="18" charset="0"/>
                <a:ea typeface="Cambria" panose="02040503050406030204" pitchFamily="18" charset="0"/>
              </a:rPr>
              <a:t>Alvah</a:t>
            </a:r>
            <a:r>
              <a:rPr lang="en-US" sz="1400" dirty="0">
                <a:latin typeface="Cambria" panose="02040503050406030204" pitchFamily="18" charset="0"/>
                <a:ea typeface="Cambria" panose="02040503050406030204" pitchFamily="18" charset="0"/>
              </a:rPr>
              <a:t> McSwain (behind Gail Ann) </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Jo Ann Crozier Allen Boyce </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Ronald Gordon “Poochie" Hayden </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Alfred Williams</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Regina Turner-Smith </a:t>
            </a:r>
          </a:p>
          <a:p>
            <a:pPr marL="548640" lvl="1" indent="-182880">
              <a:lnSpc>
                <a:spcPct val="110000"/>
              </a:lnSpc>
              <a:spcBef>
                <a:spcPts val="0"/>
              </a:spcBef>
              <a:spcAft>
                <a:spcPts val="300"/>
              </a:spcAft>
              <a:buFont typeface="Arial" panose="020B0604020202020204" pitchFamily="34" charset="0"/>
              <a:buChar char="•"/>
            </a:pPr>
            <a:r>
              <a:rPr lang="en-US" sz="1400" dirty="0">
                <a:latin typeface="Cambria" panose="02040503050406030204" pitchFamily="18" charset="0"/>
                <a:ea typeface="Cambria" panose="02040503050406030204" pitchFamily="18" charset="0"/>
              </a:rPr>
              <a:t>Minnie Ann Dickey Jones </a:t>
            </a:r>
          </a:p>
          <a:p>
            <a:pPr marL="548640" lvl="1" indent="-182880">
              <a:lnSpc>
                <a:spcPct val="110000"/>
              </a:lnSpc>
              <a:spcBef>
                <a:spcPts val="0"/>
              </a:spcBef>
              <a:spcAft>
                <a:spcPts val="300"/>
              </a:spcAft>
              <a:buFont typeface="Arial" panose="020B0604020202020204" pitchFamily="34" charset="0"/>
              <a:buChar char="•"/>
            </a:pPr>
            <a:r>
              <a:rPr lang="en-US" sz="1400" b="0" i="0" dirty="0">
                <a:effectLst/>
                <a:latin typeface="Cambria" panose="02040503050406030204" pitchFamily="18" charset="0"/>
                <a:ea typeface="Cambria" panose="02040503050406030204" pitchFamily="18" charset="0"/>
              </a:rPr>
              <a:t>Anna </a:t>
            </a:r>
            <a:r>
              <a:rPr lang="en-US" sz="1400" b="0" i="0" dirty="0" err="1">
                <a:effectLst/>
                <a:latin typeface="Cambria" panose="02040503050406030204" pitchFamily="18" charset="0"/>
                <a:ea typeface="Cambria" panose="02040503050406030204" pitchFamily="18" charset="0"/>
              </a:rPr>
              <a:t>Theresser</a:t>
            </a:r>
            <a:r>
              <a:rPr lang="en-US" sz="1400" b="0" i="0" dirty="0">
                <a:effectLst/>
                <a:latin typeface="Cambria" panose="02040503050406030204" pitchFamily="18" charset="0"/>
                <a:ea typeface="Cambria" panose="02040503050406030204" pitchFamily="18" charset="0"/>
              </a:rPr>
              <a:t> Caswell (not pictured) </a:t>
            </a:r>
          </a:p>
          <a:p>
            <a:pPr marL="548640" lvl="1" indent="-182880">
              <a:lnSpc>
                <a:spcPct val="110000"/>
              </a:lnSpc>
              <a:spcBef>
                <a:spcPts val="0"/>
              </a:spcBef>
              <a:spcAft>
                <a:spcPts val="300"/>
              </a:spcAft>
              <a:buFont typeface="Arial" panose="020B0604020202020204" pitchFamily="34" charset="0"/>
              <a:buChar char="•"/>
            </a:pPr>
            <a:r>
              <a:rPr lang="en-US" sz="1400" b="0" i="0" dirty="0">
                <a:effectLst/>
                <a:latin typeface="Cambria" panose="02040503050406030204" pitchFamily="18" charset="0"/>
                <a:ea typeface="Cambria" panose="02040503050406030204" pitchFamily="18" charset="0"/>
              </a:rPr>
              <a:t>William R. Latham (not pictured) </a:t>
            </a:r>
          </a:p>
        </p:txBody>
      </p:sp>
      <p:pic>
        <p:nvPicPr>
          <p:cNvPr id="10" name="Picture Placeholder 9">
            <a:extLst>
              <a:ext uri="{FF2B5EF4-FFF2-40B4-BE49-F238E27FC236}">
                <a16:creationId xmlns:a16="http://schemas.microsoft.com/office/drawing/2014/main" id="{D73E2966-207E-4C07-8A64-8A92488F8C33}"/>
              </a:ext>
            </a:extLst>
          </p:cNvPr>
          <p:cNvPicPr>
            <a:picLocks noGrp="1" noChangeAspect="1"/>
          </p:cNvPicPr>
          <p:nvPr>
            <p:ph type="pic" idx="1"/>
          </p:nvPr>
        </p:nvPicPr>
        <p:blipFill rotWithShape="1">
          <a:blip r:embed="rId2"/>
          <a:srcRect l="8445" r="11299"/>
          <a:stretch/>
        </p:blipFill>
        <p:spPr>
          <a:xfrm>
            <a:off x="251011" y="238955"/>
            <a:ext cx="7584141" cy="6367612"/>
          </a:xfrm>
        </p:spPr>
      </p:pic>
    </p:spTree>
    <p:extLst>
      <p:ext uri="{BB962C8B-B14F-4D97-AF65-F5344CB8AC3E}">
        <p14:creationId xmlns:p14="http://schemas.microsoft.com/office/powerpoint/2010/main" val="103814954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02DDC5-38B9-4611-B566-D3FEBAC8FF31}"/>
              </a:ext>
            </a:extLst>
          </p:cNvPr>
          <p:cNvSpPr>
            <a:spLocks noGrp="1"/>
          </p:cNvSpPr>
          <p:nvPr>
            <p:ph type="title"/>
          </p:nvPr>
        </p:nvSpPr>
        <p:spPr>
          <a:xfrm>
            <a:off x="8292353" y="603504"/>
            <a:ext cx="3496235" cy="1645920"/>
          </a:xfrm>
        </p:spPr>
        <p:txBody>
          <a:bodyPr anchor="ctr"/>
          <a:lstStyle/>
          <a:p>
            <a:pPr algn="ctr"/>
            <a:r>
              <a:rPr lang="en-US" b="1" dirty="0">
                <a:latin typeface="Candara" panose="020E0502030303020204" pitchFamily="34" charset="0"/>
              </a:rPr>
              <a:t>SCLC:</a:t>
            </a:r>
            <a:br>
              <a:rPr lang="en-US" b="1" dirty="0">
                <a:latin typeface="Candara" panose="020E0502030303020204" pitchFamily="34" charset="0"/>
              </a:rPr>
            </a:br>
            <a:r>
              <a:rPr lang="en-US" sz="2800" b="1" dirty="0">
                <a:latin typeface="Candara" panose="020E0502030303020204" pitchFamily="34" charset="0"/>
              </a:rPr>
              <a:t>September 2,  1957</a:t>
            </a:r>
            <a:endParaRPr lang="en-US" b="1" dirty="0">
              <a:latin typeface="Candara" panose="020E0502030303020204" pitchFamily="34" charset="0"/>
            </a:endParaRPr>
          </a:p>
        </p:txBody>
      </p:sp>
      <p:sp>
        <p:nvSpPr>
          <p:cNvPr id="4" name="Text Placeholder 3">
            <a:extLst>
              <a:ext uri="{FF2B5EF4-FFF2-40B4-BE49-F238E27FC236}">
                <a16:creationId xmlns:a16="http://schemas.microsoft.com/office/drawing/2014/main" id="{D50C6B7D-5FDE-47DB-93C5-A4CFD4453AC2}"/>
              </a:ext>
            </a:extLst>
          </p:cNvPr>
          <p:cNvSpPr>
            <a:spLocks noGrp="1"/>
          </p:cNvSpPr>
          <p:nvPr>
            <p:ph type="body" sz="half" idx="2"/>
          </p:nvPr>
        </p:nvSpPr>
        <p:spPr>
          <a:xfrm>
            <a:off x="8292353" y="2386584"/>
            <a:ext cx="3496235" cy="3511296"/>
          </a:xfrm>
        </p:spPr>
        <p:txBody>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Martin Luther King, Jr. joins staff of the Highlander School</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Develops plans for establishing the Southern Christian Leadership Conference (SCLC)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F807F1BC-6B21-4A85-89B9-09E452270EF0}"/>
              </a:ext>
            </a:extLst>
          </p:cNvPr>
          <p:cNvSpPr txBox="1"/>
          <p:nvPr/>
        </p:nvSpPr>
        <p:spPr>
          <a:xfrm>
            <a:off x="475577" y="5288482"/>
            <a:ext cx="7449670" cy="1323439"/>
          </a:xfrm>
          <a:prstGeom prst="rect">
            <a:avLst/>
          </a:prstGeom>
          <a:noFill/>
        </p:spPr>
        <p:txBody>
          <a:bodyPr wrap="square">
            <a:spAutoFit/>
          </a:bodyPr>
          <a:lstStyle/>
          <a:p>
            <a:r>
              <a:rPr lang="en-US" sz="1600" b="0" i="0" dirty="0">
                <a:effectLst/>
                <a:latin typeface="Candara" panose="020E0502030303020204" pitchFamily="34" charset="0"/>
              </a:rPr>
              <a:t>On 2 September 1957, Martin Luther King, Jr. (second from right) joined the staff and participants of a leadership training conference at Highlander Folk School to celebrate its 25</a:t>
            </a:r>
            <a:r>
              <a:rPr lang="en-US" sz="1600" b="0" i="0" baseline="30000" dirty="0">
                <a:effectLst/>
                <a:latin typeface="Candara" panose="020E0502030303020204" pitchFamily="34" charset="0"/>
              </a:rPr>
              <a:t>th</a:t>
            </a:r>
            <a:r>
              <a:rPr lang="en-US" sz="1600" b="0" i="0" dirty="0">
                <a:effectLst/>
                <a:latin typeface="Candara" panose="020E0502030303020204" pitchFamily="34" charset="0"/>
              </a:rPr>
              <a:t> anniversary. In his closing address to the conference, King praised Highlander for its “noble purpose and creative work,” and contribution to the South of “some of its most responsible leaders in this great period of transition.” </a:t>
            </a:r>
            <a:endParaRPr lang="en-US" sz="1600" dirty="0">
              <a:latin typeface="Candara" panose="020E0502030303020204" pitchFamily="34" charset="0"/>
            </a:endParaRPr>
          </a:p>
        </p:txBody>
      </p:sp>
      <p:pic>
        <p:nvPicPr>
          <p:cNvPr id="11" name="Picture Placeholder 10">
            <a:extLst>
              <a:ext uri="{FF2B5EF4-FFF2-40B4-BE49-F238E27FC236}">
                <a16:creationId xmlns:a16="http://schemas.microsoft.com/office/drawing/2014/main" id="{7574A8FF-5A6F-4BF6-B277-2C0DD4A2A9F3}"/>
              </a:ext>
            </a:extLst>
          </p:cNvPr>
          <p:cNvPicPr>
            <a:picLocks noGrp="1" noChangeAspect="1"/>
          </p:cNvPicPr>
          <p:nvPr>
            <p:ph type="pic" idx="1"/>
          </p:nvPr>
        </p:nvPicPr>
        <p:blipFill rotWithShape="1">
          <a:blip r:embed="rId2"/>
          <a:srcRect l="10154" r="11634"/>
          <a:stretch/>
        </p:blipFill>
        <p:spPr>
          <a:xfrm>
            <a:off x="475577" y="246079"/>
            <a:ext cx="7449670" cy="4927328"/>
          </a:xfrm>
        </p:spPr>
      </p:pic>
    </p:spTree>
    <p:extLst>
      <p:ext uri="{BB962C8B-B14F-4D97-AF65-F5344CB8AC3E}">
        <p14:creationId xmlns:p14="http://schemas.microsoft.com/office/powerpoint/2010/main" val="297136570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D3B069-18E6-49BE-96C6-4956AAAF5F77}"/>
              </a:ext>
            </a:extLst>
          </p:cNvPr>
          <p:cNvSpPr>
            <a:spLocks noGrp="1"/>
          </p:cNvSpPr>
          <p:nvPr>
            <p:ph type="title"/>
          </p:nvPr>
        </p:nvSpPr>
        <p:spPr>
          <a:xfrm>
            <a:off x="8283388" y="603504"/>
            <a:ext cx="3496236" cy="1203781"/>
          </a:xfrm>
        </p:spPr>
        <p:txBody>
          <a:bodyPr anchor="ctr"/>
          <a:lstStyle/>
          <a:p>
            <a:pPr algn="ctr"/>
            <a:r>
              <a:rPr lang="en-US" b="1" dirty="0">
                <a:latin typeface="Candara" panose="020E0502030303020204" pitchFamily="34" charset="0"/>
              </a:rPr>
              <a:t>Highlander School:</a:t>
            </a:r>
            <a:br>
              <a:rPr lang="en-US" b="1" dirty="0">
                <a:latin typeface="Candara" panose="020E0502030303020204" pitchFamily="34" charset="0"/>
              </a:rPr>
            </a:br>
            <a:r>
              <a:rPr lang="en-US" sz="2800" b="1" dirty="0">
                <a:latin typeface="Candara" panose="020E0502030303020204" pitchFamily="34" charset="0"/>
              </a:rPr>
              <a:t>1954-1961</a:t>
            </a:r>
            <a:endParaRPr lang="en-US" b="1" dirty="0">
              <a:latin typeface="Candara" panose="020E0502030303020204" pitchFamily="34" charset="0"/>
            </a:endParaRPr>
          </a:p>
        </p:txBody>
      </p:sp>
      <p:sp>
        <p:nvSpPr>
          <p:cNvPr id="4" name="Text Placeholder 3">
            <a:extLst>
              <a:ext uri="{FF2B5EF4-FFF2-40B4-BE49-F238E27FC236}">
                <a16:creationId xmlns:a16="http://schemas.microsoft.com/office/drawing/2014/main" id="{17735634-6EE8-4486-84D9-14014EEFF455}"/>
              </a:ext>
            </a:extLst>
          </p:cNvPr>
          <p:cNvSpPr>
            <a:spLocks noGrp="1"/>
          </p:cNvSpPr>
          <p:nvPr>
            <p:ph type="body" sz="half" idx="2"/>
          </p:nvPr>
        </p:nvSpPr>
        <p:spPr>
          <a:xfrm>
            <a:off x="8283387" y="1807285"/>
            <a:ext cx="3496235" cy="4604273"/>
          </a:xfrm>
        </p:spPr>
        <p:txBody>
          <a:bodyPr>
            <a:normAutofit/>
          </a:bodyPr>
          <a:lstStyle/>
          <a:p>
            <a:pPr marL="285750" indent="-285750">
              <a:buFont typeface="Arial" panose="020B0604020202020204" pitchFamily="34" charset="0"/>
              <a:buChar char="•"/>
            </a:pPr>
            <a:r>
              <a:rPr lang="en-US" sz="1600" b="0" i="0" dirty="0">
                <a:effectLst/>
                <a:latin typeface="Cambria" panose="02040503050406030204" pitchFamily="18" charset="0"/>
                <a:ea typeface="Cambria" panose="02040503050406030204" pitchFamily="18" charset="0"/>
              </a:rPr>
              <a:t>Highlander becomes an adult education center during the Civil Rights Movement. </a:t>
            </a:r>
          </a:p>
          <a:p>
            <a:pPr marL="285750" indent="-285750">
              <a:buFont typeface="Arial" panose="020B0604020202020204" pitchFamily="34" charset="0"/>
              <a:buChar char="•"/>
            </a:pPr>
            <a:r>
              <a:rPr lang="en-US" sz="1600" b="0" i="0" dirty="0">
                <a:effectLst/>
                <a:latin typeface="Cambria" panose="02040503050406030204" pitchFamily="18" charset="0"/>
                <a:ea typeface="Cambria" panose="02040503050406030204" pitchFamily="18" charset="0"/>
              </a:rPr>
              <a:t>1954: </a:t>
            </a:r>
            <a:r>
              <a:rPr lang="en-US" sz="1600" b="0" i="0" dirty="0" err="1">
                <a:effectLst/>
                <a:latin typeface="Cambria" panose="02040503050406030204" pitchFamily="18" charset="0"/>
                <a:ea typeface="Cambria" panose="02040503050406030204" pitchFamily="18" charset="0"/>
              </a:rPr>
              <a:t>Septima</a:t>
            </a:r>
            <a:r>
              <a:rPr lang="en-US" sz="1600" b="0" i="0" dirty="0">
                <a:effectLst/>
                <a:latin typeface="Cambria" panose="02040503050406030204" pitchFamily="18" charset="0"/>
                <a:ea typeface="Cambria" panose="02040503050406030204" pitchFamily="18" charset="0"/>
              </a:rPr>
              <a:t> Clark, along with other participants, attended Highlander workshops. Here participants developed topics to deal with common community issues, one of which included inability of many African Americans to vote due to voting law restrictions requiring voters to pass literacy tests. </a:t>
            </a:r>
          </a:p>
          <a:p>
            <a:pPr marL="285750" indent="-285750">
              <a:buFont typeface="Arial" panose="020B0604020202020204" pitchFamily="34" charset="0"/>
              <a:buChar char="•"/>
            </a:pPr>
            <a:r>
              <a:rPr lang="en-US" sz="1600" dirty="0">
                <a:latin typeface="Cambria" panose="02040503050406030204" pitchFamily="18" charset="0"/>
                <a:ea typeface="Cambria" panose="02040503050406030204" pitchFamily="18" charset="0"/>
              </a:rPr>
              <a:t>1955: Rosa Parks attends Highlander classes.</a:t>
            </a:r>
          </a:p>
        </p:txBody>
      </p:sp>
      <p:pic>
        <p:nvPicPr>
          <p:cNvPr id="14" name="Picture Placeholder 13">
            <a:extLst>
              <a:ext uri="{FF2B5EF4-FFF2-40B4-BE49-F238E27FC236}">
                <a16:creationId xmlns:a16="http://schemas.microsoft.com/office/drawing/2014/main" id="{6E39F69F-E9FD-450F-9B90-44749C1349E1}"/>
              </a:ext>
            </a:extLst>
          </p:cNvPr>
          <p:cNvPicPr>
            <a:picLocks noGrp="1" noChangeAspect="1"/>
          </p:cNvPicPr>
          <p:nvPr>
            <p:ph type="pic" idx="1"/>
          </p:nvPr>
        </p:nvPicPr>
        <p:blipFill rotWithShape="1">
          <a:blip r:embed="rId2"/>
          <a:srcRect l="-193" r="17"/>
          <a:stretch/>
        </p:blipFill>
        <p:spPr>
          <a:xfrm>
            <a:off x="0" y="0"/>
            <a:ext cx="4751641" cy="3639671"/>
          </a:xfrm>
        </p:spPr>
      </p:pic>
      <p:sp>
        <p:nvSpPr>
          <p:cNvPr id="6" name="TextBox 5">
            <a:extLst>
              <a:ext uri="{FF2B5EF4-FFF2-40B4-BE49-F238E27FC236}">
                <a16:creationId xmlns:a16="http://schemas.microsoft.com/office/drawing/2014/main" id="{C8219ED3-B6A9-4170-B1FA-F6902058235E}"/>
              </a:ext>
            </a:extLst>
          </p:cNvPr>
          <p:cNvSpPr txBox="1"/>
          <p:nvPr/>
        </p:nvSpPr>
        <p:spPr>
          <a:xfrm>
            <a:off x="156023" y="4041919"/>
            <a:ext cx="2890572" cy="2431435"/>
          </a:xfrm>
          <a:prstGeom prst="rect">
            <a:avLst/>
          </a:prstGeom>
          <a:noFill/>
        </p:spPr>
        <p:txBody>
          <a:bodyPr wrap="square">
            <a:spAutoFit/>
          </a:bodyPr>
          <a:lstStyle/>
          <a:p>
            <a:r>
              <a:rPr lang="en-US" sz="1600" i="0" dirty="0">
                <a:effectLst/>
                <a:latin typeface="Candara" panose="020E0502030303020204" pitchFamily="34" charset="0"/>
              </a:rPr>
              <a:t>During this time, Highlander also began a Youth Project in 1960 and 1961. Much like the adult sessions, white and black students participated in sessions about school integration.</a:t>
            </a:r>
          </a:p>
          <a:p>
            <a:endParaRPr lang="en-US" sz="1600" dirty="0">
              <a:latin typeface="Candara" panose="020E0502030303020204" pitchFamily="34" charset="0"/>
            </a:endParaRPr>
          </a:p>
          <a:p>
            <a:r>
              <a:rPr lang="en-US" sz="1200" dirty="0">
                <a:latin typeface="Candara" panose="020E0502030303020204" pitchFamily="34" charset="0"/>
              </a:rPr>
              <a:t>Right: Rosa Parks attends a training session with members of the Clinton 12.</a:t>
            </a:r>
          </a:p>
        </p:txBody>
      </p:sp>
      <p:pic>
        <p:nvPicPr>
          <p:cNvPr id="5" name="Picture 4">
            <a:extLst>
              <a:ext uri="{FF2B5EF4-FFF2-40B4-BE49-F238E27FC236}">
                <a16:creationId xmlns:a16="http://schemas.microsoft.com/office/drawing/2014/main" id="{6A84E93F-4D67-412F-9D3C-C07E7E526B9E}"/>
              </a:ext>
            </a:extLst>
          </p:cNvPr>
          <p:cNvPicPr>
            <a:picLocks noChangeAspect="1"/>
          </p:cNvPicPr>
          <p:nvPr/>
        </p:nvPicPr>
        <p:blipFill>
          <a:blip r:embed="rId3"/>
          <a:stretch>
            <a:fillRect/>
          </a:stretch>
        </p:blipFill>
        <p:spPr>
          <a:xfrm>
            <a:off x="3204195" y="3639671"/>
            <a:ext cx="4792513" cy="3218329"/>
          </a:xfrm>
          <a:prstGeom prst="rect">
            <a:avLst/>
          </a:prstGeom>
        </p:spPr>
      </p:pic>
      <p:sp>
        <p:nvSpPr>
          <p:cNvPr id="7" name="Rectangle 6">
            <a:extLst>
              <a:ext uri="{FF2B5EF4-FFF2-40B4-BE49-F238E27FC236}">
                <a16:creationId xmlns:a16="http://schemas.microsoft.com/office/drawing/2014/main" id="{D4F5ACFB-547C-4909-83C4-CE73E2DCB3F7}"/>
              </a:ext>
            </a:extLst>
          </p:cNvPr>
          <p:cNvSpPr/>
          <p:nvPr/>
        </p:nvSpPr>
        <p:spPr>
          <a:xfrm>
            <a:off x="4851934" y="603504"/>
            <a:ext cx="3144774" cy="2246769"/>
          </a:xfrm>
          <a:prstGeom prst="rect">
            <a:avLst/>
          </a:prstGeom>
        </p:spPr>
        <p:txBody>
          <a:bodyPr wrap="square">
            <a:spAutoFit/>
          </a:bodyPr>
          <a:lstStyle/>
          <a:p>
            <a:r>
              <a:rPr lang="en-US" sz="1600" dirty="0">
                <a:latin typeface="Candara" panose="020E0502030303020204" pitchFamily="34" charset="0"/>
              </a:rPr>
              <a:t>In 1959, the school was raided and four staff were arrested and charged with possession of alcohol, drunkenness, and resisting arrest. Through this, Highlander continued workshops as planned. </a:t>
            </a:r>
          </a:p>
          <a:p>
            <a:endParaRPr lang="en-US" sz="1600" dirty="0">
              <a:latin typeface="Candara" panose="020E0502030303020204" pitchFamily="34" charset="0"/>
            </a:endParaRPr>
          </a:p>
          <a:p>
            <a:r>
              <a:rPr lang="en-US" sz="1200" dirty="0">
                <a:latin typeface="Candara" panose="020E0502030303020204" pitchFamily="34" charset="0"/>
              </a:rPr>
              <a:t>Left: Martin Luther King, Jr. leads a workshop. </a:t>
            </a:r>
            <a:endParaRPr lang="en-US" sz="1200" dirty="0"/>
          </a:p>
        </p:txBody>
      </p:sp>
    </p:spTree>
    <p:extLst>
      <p:ext uri="{BB962C8B-B14F-4D97-AF65-F5344CB8AC3E}">
        <p14:creationId xmlns:p14="http://schemas.microsoft.com/office/powerpoint/2010/main" val="427726249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3632D7A6-2733-4BD7-9DAC-0D62F8649C84}"/>
              </a:ext>
            </a:extLst>
          </p:cNvPr>
          <p:cNvPicPr>
            <a:picLocks noGrp="1" noChangeAspect="1"/>
          </p:cNvPicPr>
          <p:nvPr>
            <p:ph type="pic" idx="1"/>
          </p:nvPr>
        </p:nvPicPr>
        <p:blipFill rotWithShape="1">
          <a:blip r:embed="rId4"/>
          <a:srcRect l="3678" r="9121"/>
          <a:stretch/>
        </p:blipFill>
        <p:spPr>
          <a:xfrm>
            <a:off x="444360" y="236226"/>
            <a:ext cx="7103922" cy="5523456"/>
          </a:xfrm>
        </p:spPr>
      </p:pic>
      <p:sp>
        <p:nvSpPr>
          <p:cNvPr id="3" name="Title 2">
            <a:extLst>
              <a:ext uri="{FF2B5EF4-FFF2-40B4-BE49-F238E27FC236}">
                <a16:creationId xmlns:a16="http://schemas.microsoft.com/office/drawing/2014/main" id="{197CFFF7-D0F6-40C8-8403-2D1C45E0C841}"/>
              </a:ext>
            </a:extLst>
          </p:cNvPr>
          <p:cNvSpPr>
            <a:spLocks noGrp="1"/>
          </p:cNvSpPr>
          <p:nvPr>
            <p:ph type="title"/>
          </p:nvPr>
        </p:nvSpPr>
        <p:spPr>
          <a:xfrm>
            <a:off x="8256492" y="506685"/>
            <a:ext cx="3558988" cy="1010143"/>
          </a:xfrm>
        </p:spPr>
        <p:txBody>
          <a:bodyPr anchor="ctr"/>
          <a:lstStyle/>
          <a:p>
            <a:pPr algn="ctr"/>
            <a:r>
              <a:rPr lang="en-US" b="1" dirty="0">
                <a:latin typeface="Candara" panose="020E0502030303020204" pitchFamily="34" charset="0"/>
              </a:rPr>
              <a:t>NAACP: </a:t>
            </a:r>
            <a:br>
              <a:rPr lang="en-US" b="1" dirty="0">
                <a:latin typeface="Candara" panose="020E0502030303020204" pitchFamily="34" charset="0"/>
              </a:rPr>
            </a:br>
            <a:r>
              <a:rPr lang="en-US" sz="2800" b="1" i="1" dirty="0">
                <a:latin typeface="Candara" panose="020E0502030303020204" pitchFamily="34" charset="0"/>
              </a:rPr>
              <a:t>“We Shall Overcome”</a:t>
            </a:r>
          </a:p>
        </p:txBody>
      </p:sp>
      <p:sp>
        <p:nvSpPr>
          <p:cNvPr id="4" name="Text Placeholder 3">
            <a:extLst>
              <a:ext uri="{FF2B5EF4-FFF2-40B4-BE49-F238E27FC236}">
                <a16:creationId xmlns:a16="http://schemas.microsoft.com/office/drawing/2014/main" id="{D90201B8-A12C-4F42-A644-B5E4EAEAD146}"/>
              </a:ext>
            </a:extLst>
          </p:cNvPr>
          <p:cNvSpPr>
            <a:spLocks noGrp="1"/>
          </p:cNvSpPr>
          <p:nvPr>
            <p:ph type="body" sz="half" idx="2"/>
          </p:nvPr>
        </p:nvSpPr>
        <p:spPr>
          <a:xfrm>
            <a:off x="8256492" y="1516829"/>
            <a:ext cx="3558988" cy="4959276"/>
          </a:xfrm>
        </p:spPr>
        <p:txBody>
          <a:bodyPr>
            <a:normAutofit fontScale="92500" lnSpcReduction="10000"/>
          </a:bodyPr>
          <a:lstStyle/>
          <a:p>
            <a:pPr marL="285750" indent="-285750">
              <a:buFont typeface="Arial" panose="020B0604020202020204" pitchFamily="34" charset="0"/>
              <a:buChar char="•"/>
            </a:pPr>
            <a:r>
              <a:rPr lang="en-US" dirty="0">
                <a:solidFill>
                  <a:srgbClr val="000000"/>
                </a:solidFill>
                <a:latin typeface="Cambria" panose="02040503050406030204" pitchFamily="18" charset="0"/>
                <a:ea typeface="Cambria" panose="02040503050406030204" pitchFamily="18" charset="0"/>
              </a:rPr>
              <a:t>A song reborn at the Highlander School. </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Horton introduced the song to folk singer Pete Seeger in the 1950s and he performed the most well-known rendition at the school’s 25th anniversary gathering. In the crowd were Dr. Martin Luther King, Jr., Rosa Parks, and the Rev. Ralph Abernathy. </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King was so moved by the song that he recited the lyrics in his final Memphis speech in 1968 just before his assassination. </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The hymn was also played during his funeral in Atlanta. </a:t>
            </a:r>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975F712-86B2-4BC8-B54B-F9376F496D64}"/>
              </a:ext>
            </a:extLst>
          </p:cNvPr>
          <p:cNvSpPr txBox="1"/>
          <p:nvPr/>
        </p:nvSpPr>
        <p:spPr>
          <a:xfrm>
            <a:off x="444359" y="5883110"/>
            <a:ext cx="7103921" cy="738664"/>
          </a:xfrm>
          <a:prstGeom prst="rect">
            <a:avLst/>
          </a:prstGeom>
          <a:noFill/>
        </p:spPr>
        <p:txBody>
          <a:bodyPr wrap="square" rtlCol="0">
            <a:spAutoFit/>
          </a:bodyPr>
          <a:lstStyle/>
          <a:p>
            <a:r>
              <a:rPr lang="en-US" sz="1400" b="0" i="0" dirty="0" err="1">
                <a:solidFill>
                  <a:srgbClr val="000000"/>
                </a:solidFill>
                <a:effectLst/>
                <a:latin typeface="Candara" panose="020E0502030303020204" pitchFamily="34" charset="0"/>
              </a:rPr>
              <a:t>Zilphia</a:t>
            </a:r>
            <a:r>
              <a:rPr lang="en-US" sz="1400" b="0" i="0" dirty="0">
                <a:solidFill>
                  <a:srgbClr val="000000"/>
                </a:solidFill>
                <a:effectLst/>
                <a:latin typeface="Candara" panose="020E0502030303020204" pitchFamily="34" charset="0"/>
              </a:rPr>
              <a:t> Horton, music director at Highlander Folk School, first heard the song in 1946 from South Carolina tobacco workers. She was struck by the simplicity of the old spiritual and how one activist, Lucille Simmons, sang it very slowly and powerfully.  </a:t>
            </a:r>
            <a:endParaRPr lang="en-US" sz="1400" dirty="0">
              <a:latin typeface="Candara" panose="020E0502030303020204" pitchFamily="34" charset="0"/>
            </a:endParaRPr>
          </a:p>
        </p:txBody>
      </p:sp>
      <p:pic>
        <p:nvPicPr>
          <p:cNvPr id="6" name="1-We Shall Overcome">
            <a:hlinkClick r:id="" action="ppaction://media"/>
            <a:extLst>
              <a:ext uri="{FF2B5EF4-FFF2-40B4-BE49-F238E27FC236}">
                <a16:creationId xmlns:a16="http://schemas.microsoft.com/office/drawing/2014/main" id="{4B7447B4-E0B5-44D9-81D2-A03F9C0C31C4}"/>
              </a:ext>
            </a:extLst>
          </p:cNvPr>
          <p:cNvPicPr>
            <a:picLocks noChangeAspect="1"/>
          </p:cNvPicPr>
          <p:nvPr>
            <a:audioFile r:link="rId1"/>
            <p:extLst>
              <p:ext uri="{DAA4B4D4-6D71-4841-9C94-3DE7FCFB9230}">
                <p14:media xmlns:p14="http://schemas.microsoft.com/office/powerpoint/2010/main" r:embed="rId2">
                  <p14:trim end="0.4062"/>
                  <p14:fade out="9000"/>
                </p14:media>
              </p:ext>
            </p:extLst>
          </p:nvPr>
        </p:nvPicPr>
        <p:blipFill>
          <a:blip r:embed="rId5"/>
          <a:stretch>
            <a:fillRect/>
          </a:stretch>
        </p:blipFill>
        <p:spPr>
          <a:xfrm>
            <a:off x="7548280" y="706956"/>
            <a:ext cx="609600" cy="609600"/>
          </a:xfrm>
          <a:prstGeom prst="rect">
            <a:avLst/>
          </a:prstGeom>
        </p:spPr>
      </p:pic>
    </p:spTree>
    <p:extLst>
      <p:ext uri="{BB962C8B-B14F-4D97-AF65-F5344CB8AC3E}">
        <p14:creationId xmlns:p14="http://schemas.microsoft.com/office/powerpoint/2010/main" val="33877996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C2DAC3B-4EB2-40D8-B059-27AAADBE54DA}"/>
              </a:ext>
            </a:extLst>
          </p:cNvPr>
          <p:cNvPicPr>
            <a:picLocks noGrp="1" noChangeAspect="1"/>
          </p:cNvPicPr>
          <p:nvPr>
            <p:ph type="pic" idx="1"/>
          </p:nvPr>
        </p:nvPicPr>
        <p:blipFill>
          <a:blip r:embed="rId2"/>
          <a:srcRect l="16068" r="16068"/>
          <a:stretch>
            <a:fillRect/>
          </a:stretch>
        </p:blipFill>
        <p:spPr/>
      </p:pic>
      <p:sp>
        <p:nvSpPr>
          <p:cNvPr id="3" name="Title 2">
            <a:extLst>
              <a:ext uri="{FF2B5EF4-FFF2-40B4-BE49-F238E27FC236}">
                <a16:creationId xmlns:a16="http://schemas.microsoft.com/office/drawing/2014/main" id="{D8E92A55-4F6A-46D6-8939-FDF9F0EBA725}"/>
              </a:ext>
            </a:extLst>
          </p:cNvPr>
          <p:cNvSpPr>
            <a:spLocks noGrp="1"/>
          </p:cNvSpPr>
          <p:nvPr>
            <p:ph type="title"/>
          </p:nvPr>
        </p:nvSpPr>
        <p:spPr/>
        <p:txBody>
          <a:bodyPr anchor="ctr"/>
          <a:lstStyle/>
          <a:p>
            <a:pPr algn="ctr"/>
            <a:r>
              <a:rPr lang="en-US" b="1" dirty="0">
                <a:latin typeface="Candara" panose="020E0502030303020204" pitchFamily="34" charset="0"/>
              </a:rPr>
              <a:t>Highlander School Today </a:t>
            </a:r>
            <a:br>
              <a:rPr lang="en-US" b="1" dirty="0">
                <a:latin typeface="Candara" panose="020E0502030303020204" pitchFamily="34" charset="0"/>
              </a:rPr>
            </a:br>
            <a:r>
              <a:rPr lang="en-US" sz="2800" b="1" dirty="0">
                <a:latin typeface="Candara" panose="020E0502030303020204" pitchFamily="34" charset="0"/>
              </a:rPr>
              <a:t>New Market, TN</a:t>
            </a:r>
            <a:endParaRPr lang="en-US" b="1" dirty="0">
              <a:latin typeface="Candara" panose="020E0502030303020204" pitchFamily="34" charset="0"/>
            </a:endParaRPr>
          </a:p>
        </p:txBody>
      </p:sp>
      <p:sp>
        <p:nvSpPr>
          <p:cNvPr id="4" name="Text Placeholder 3">
            <a:extLst>
              <a:ext uri="{FF2B5EF4-FFF2-40B4-BE49-F238E27FC236}">
                <a16:creationId xmlns:a16="http://schemas.microsoft.com/office/drawing/2014/main" id="{7173536C-D8B1-4F19-AAE5-1DE2BB344CBA}"/>
              </a:ext>
            </a:extLst>
          </p:cNvPr>
          <p:cNvSpPr>
            <a:spLocks noGrp="1"/>
          </p:cNvSpPr>
          <p:nvPr>
            <p:ph type="body" sz="half" idx="2"/>
          </p:nvPr>
        </p:nvSpPr>
        <p:spPr>
          <a:xfrm>
            <a:off x="8283389" y="2386584"/>
            <a:ext cx="3469588" cy="4047772"/>
          </a:xfrm>
        </p:spPr>
        <p:txBody>
          <a:bodyPr>
            <a:normAutofit fontScale="92500" lnSpcReduction="10000"/>
          </a:bodyPr>
          <a:lstStyle/>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The Highlander Folk School legacy lives on as the Highlander Research and Education Center. </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In 2014, the Tennessee Preservation Trust purchased 8.5 acres of the old Grundy County campus, including the library where “Citizenship” workshops took place. </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The building has been restored to its original 1948 appearance and is open to the public. To learn more, visit </a:t>
            </a:r>
            <a:r>
              <a:rPr lang="en-US" b="1" i="0" u="none" strike="noStrike" dirty="0">
                <a:solidFill>
                  <a:srgbClr val="000000"/>
                </a:solidFill>
                <a:effectLst/>
                <a:latin typeface="Cambria" panose="02040503050406030204" pitchFamily="18" charset="0"/>
                <a:ea typeface="Cambria" panose="02040503050406030204" pitchFamily="18" charset="0"/>
                <a:hlinkClick r:id="rId3"/>
              </a:rPr>
              <a:t>preservetn.org</a:t>
            </a:r>
            <a:r>
              <a:rPr lang="en-US" b="0" i="0" dirty="0">
                <a:solidFill>
                  <a:srgbClr val="000000"/>
                </a:solidFill>
                <a:effectLst/>
                <a:latin typeface="Cambria" panose="02040503050406030204" pitchFamily="18" charset="0"/>
                <a:ea typeface="Cambria" panose="02040503050406030204" pitchFamily="18" charset="0"/>
              </a:rPr>
              <a:t>. </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2365858"/>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8D7C1-2123-476B-97A2-474D849E3131}"/>
              </a:ext>
            </a:extLst>
          </p:cNvPr>
          <p:cNvSpPr>
            <a:spLocks noGrp="1"/>
          </p:cNvSpPr>
          <p:nvPr>
            <p:ph type="ctrTitle"/>
          </p:nvPr>
        </p:nvSpPr>
        <p:spPr/>
        <p:txBody>
          <a:bodyPr/>
          <a:lstStyle/>
          <a:p>
            <a:r>
              <a:rPr lang="en-US" cap="small" dirty="0">
                <a:solidFill>
                  <a:schemeClr val="tx1"/>
                </a:solidFill>
                <a:latin typeface="Candara" panose="020E0502030303020204" pitchFamily="34" charset="0"/>
              </a:rPr>
              <a:t>Modern Civil Rights Movement</a:t>
            </a:r>
          </a:p>
        </p:txBody>
      </p:sp>
      <p:sp>
        <p:nvSpPr>
          <p:cNvPr id="3" name="Subtitle 2">
            <a:extLst>
              <a:ext uri="{FF2B5EF4-FFF2-40B4-BE49-F238E27FC236}">
                <a16:creationId xmlns:a16="http://schemas.microsoft.com/office/drawing/2014/main" id="{D56EBAC0-DA28-4677-B3C1-830AC5C10ACF}"/>
              </a:ext>
            </a:extLst>
          </p:cNvPr>
          <p:cNvSpPr>
            <a:spLocks noGrp="1"/>
          </p:cNvSpPr>
          <p:nvPr>
            <p:ph type="subTitle" idx="1"/>
          </p:nvPr>
        </p:nvSpPr>
        <p:spPr/>
        <p:txBody>
          <a:bodyPr/>
          <a:lstStyle/>
          <a:p>
            <a:r>
              <a:rPr lang="en-US" dirty="0">
                <a:latin typeface="Candara" panose="020E0502030303020204" pitchFamily="34" charset="0"/>
              </a:rPr>
              <a:t>1964-2021</a:t>
            </a:r>
          </a:p>
        </p:txBody>
      </p:sp>
    </p:spTree>
    <p:extLst>
      <p:ext uri="{BB962C8B-B14F-4D97-AF65-F5344CB8AC3E}">
        <p14:creationId xmlns:p14="http://schemas.microsoft.com/office/powerpoint/2010/main" val="2984502717"/>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7409F5-1670-4C84-9ADA-A47EF7F0B637}"/>
              </a:ext>
            </a:extLst>
          </p:cNvPr>
          <p:cNvSpPr>
            <a:spLocks noGrp="1"/>
          </p:cNvSpPr>
          <p:nvPr>
            <p:ph type="title"/>
          </p:nvPr>
        </p:nvSpPr>
        <p:spPr>
          <a:xfrm>
            <a:off x="8477250" y="603504"/>
            <a:ext cx="3144774" cy="1268327"/>
          </a:xfrm>
        </p:spPr>
        <p:txBody>
          <a:bodyPr anchor="ctr"/>
          <a:lstStyle/>
          <a:p>
            <a:pPr algn="ctr"/>
            <a:r>
              <a:rPr lang="en-US" b="1" dirty="0">
                <a:latin typeface="Candara" panose="020E0502030303020204" pitchFamily="34" charset="0"/>
              </a:rPr>
              <a:t>CORE Freedom Riders</a:t>
            </a:r>
          </a:p>
        </p:txBody>
      </p:sp>
      <p:sp>
        <p:nvSpPr>
          <p:cNvPr id="4" name="Text Placeholder 3">
            <a:extLst>
              <a:ext uri="{FF2B5EF4-FFF2-40B4-BE49-F238E27FC236}">
                <a16:creationId xmlns:a16="http://schemas.microsoft.com/office/drawing/2014/main" id="{88ACA393-A29F-4926-B66B-81E49EA86BD3}"/>
              </a:ext>
            </a:extLst>
          </p:cNvPr>
          <p:cNvSpPr>
            <a:spLocks noGrp="1"/>
          </p:cNvSpPr>
          <p:nvPr>
            <p:ph type="body" sz="half" idx="2"/>
          </p:nvPr>
        </p:nvSpPr>
        <p:spPr>
          <a:xfrm>
            <a:off x="8304904" y="2054711"/>
            <a:ext cx="3474720" cy="4335331"/>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Congress on Racial Equality (CORE) established in 1942</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Headquartered in New York, NY</a:t>
            </a:r>
          </a:p>
          <a:p>
            <a:pPr marL="285750" indent="-285750">
              <a:buFont typeface="Arial" panose="020B0604020202020204" pitchFamily="34" charset="0"/>
              <a:buChar char="•"/>
            </a:pPr>
            <a:r>
              <a:rPr lang="en-US" sz="1800" b="0" i="0" dirty="0">
                <a:effectLst/>
                <a:latin typeface="Cambria" panose="02040503050406030204" pitchFamily="18" charset="0"/>
                <a:ea typeface="Cambria" panose="02040503050406030204" pitchFamily="18" charset="0"/>
              </a:rPr>
              <a:t>The first Freedom Ride left Washington, DC on May 4, 1961.</a:t>
            </a:r>
          </a:p>
          <a:p>
            <a:pPr marL="285750" indent="-285750">
              <a:buFont typeface="Arial" panose="020B0604020202020204" pitchFamily="34" charset="0"/>
              <a:buChar char="•"/>
            </a:pPr>
            <a:r>
              <a:rPr lang="en-US" sz="1800" b="0" i="0" dirty="0">
                <a:solidFill>
                  <a:srgbClr val="000000"/>
                </a:solidFill>
                <a:effectLst/>
                <a:latin typeface="Cambria" panose="02040503050406030204" pitchFamily="18" charset="0"/>
                <a:ea typeface="Cambria" panose="02040503050406030204" pitchFamily="18" charset="0"/>
              </a:rPr>
              <a:t>436 individuals participated in at least 60 separate Freedom Rides.</a:t>
            </a:r>
            <a:endParaRPr lang="en-US" dirty="0">
              <a:latin typeface="Cambria" panose="02040503050406030204" pitchFamily="18" charset="0"/>
              <a:ea typeface="Cambria" panose="02040503050406030204" pitchFamily="18" charset="0"/>
            </a:endParaRPr>
          </a:p>
        </p:txBody>
      </p:sp>
      <p:pic>
        <p:nvPicPr>
          <p:cNvPr id="10" name="Picture Placeholder 9">
            <a:extLst>
              <a:ext uri="{FF2B5EF4-FFF2-40B4-BE49-F238E27FC236}">
                <a16:creationId xmlns:a16="http://schemas.microsoft.com/office/drawing/2014/main" id="{E25F3C7F-6611-40D7-9752-B4C4E1B29886}"/>
              </a:ext>
            </a:extLst>
          </p:cNvPr>
          <p:cNvPicPr>
            <a:picLocks noGrp="1" noChangeAspect="1"/>
          </p:cNvPicPr>
          <p:nvPr>
            <p:ph type="pic" idx="1"/>
          </p:nvPr>
        </p:nvPicPr>
        <p:blipFill rotWithShape="1">
          <a:blip r:embed="rId2"/>
          <a:srcRect l="1587" t="25454" r="-170"/>
          <a:stretch/>
        </p:blipFill>
        <p:spPr>
          <a:xfrm>
            <a:off x="335190" y="1587616"/>
            <a:ext cx="7635771" cy="3873617"/>
          </a:xfrm>
        </p:spPr>
      </p:pic>
      <p:sp>
        <p:nvSpPr>
          <p:cNvPr id="12" name="TextBox 11">
            <a:extLst>
              <a:ext uri="{FF2B5EF4-FFF2-40B4-BE49-F238E27FC236}">
                <a16:creationId xmlns:a16="http://schemas.microsoft.com/office/drawing/2014/main" id="{D5AED345-68E9-4CE0-A580-314237258854}"/>
              </a:ext>
            </a:extLst>
          </p:cNvPr>
          <p:cNvSpPr txBox="1"/>
          <p:nvPr/>
        </p:nvSpPr>
        <p:spPr>
          <a:xfrm>
            <a:off x="335190" y="5629013"/>
            <a:ext cx="7635771" cy="923330"/>
          </a:xfrm>
          <a:prstGeom prst="rect">
            <a:avLst/>
          </a:prstGeom>
          <a:noFill/>
        </p:spPr>
        <p:txBody>
          <a:bodyPr wrap="square">
            <a:spAutoFit/>
          </a:bodyPr>
          <a:lstStyle/>
          <a:p>
            <a:r>
              <a:rPr lang="en-US" sz="1800" dirty="0">
                <a:latin typeface="Candara" panose="020E0502030303020204" pitchFamily="34" charset="0"/>
              </a:rPr>
              <a:t>The Rides </a:t>
            </a:r>
            <a:r>
              <a:rPr lang="en-US" sz="1800" b="0" i="0" dirty="0">
                <a:effectLst/>
                <a:latin typeface="Candara" panose="020E0502030303020204" pitchFamily="34" charset="0"/>
              </a:rPr>
              <a:t>challenged non-enforcement of the </a:t>
            </a:r>
            <a:r>
              <a:rPr lang="en-US" sz="1800" b="0" dirty="0">
                <a:effectLst/>
                <a:latin typeface="Candara" panose="020E0502030303020204" pitchFamily="34" charset="0"/>
              </a:rPr>
              <a:t>United States Supreme Court decisions </a:t>
            </a:r>
            <a:r>
              <a:rPr lang="en-US" sz="1800" b="0" i="1" dirty="0">
                <a:effectLst/>
                <a:latin typeface="Candara" panose="020E0502030303020204" pitchFamily="34" charset="0"/>
              </a:rPr>
              <a:t>Morgan v. Virginia </a:t>
            </a:r>
            <a:r>
              <a:rPr lang="en-US" sz="1800" b="0" dirty="0">
                <a:effectLst/>
                <a:latin typeface="Candara" panose="020E0502030303020204" pitchFamily="34" charset="0"/>
              </a:rPr>
              <a:t>(1946) and </a:t>
            </a:r>
            <a:r>
              <a:rPr lang="en-US" sz="1800" b="0" i="0" dirty="0">
                <a:effectLst/>
                <a:latin typeface="Candara" panose="020E0502030303020204" pitchFamily="34" charset="0"/>
              </a:rPr>
              <a:t> </a:t>
            </a:r>
            <a:r>
              <a:rPr lang="en-US" sz="1800" b="0" i="1" dirty="0" err="1">
                <a:effectLst/>
                <a:latin typeface="Candara" panose="020E0502030303020204" pitchFamily="34" charset="0"/>
              </a:rPr>
              <a:t>Boyton</a:t>
            </a:r>
            <a:r>
              <a:rPr lang="en-US" sz="1800" b="0" i="1" dirty="0">
                <a:effectLst/>
                <a:latin typeface="Candara" panose="020E0502030303020204" pitchFamily="34" charset="0"/>
              </a:rPr>
              <a:t> v. Virginia </a:t>
            </a:r>
            <a:r>
              <a:rPr lang="en-US" sz="1800" b="0" i="0" dirty="0">
                <a:effectLst/>
                <a:latin typeface="Candara" panose="020E0502030303020204" pitchFamily="34" charset="0"/>
              </a:rPr>
              <a:t>(1960), which ruled segregated public buses unconstitutional.</a:t>
            </a:r>
          </a:p>
        </p:txBody>
      </p:sp>
    </p:spTree>
    <p:extLst>
      <p:ext uri="{BB962C8B-B14F-4D97-AF65-F5344CB8AC3E}">
        <p14:creationId xmlns:p14="http://schemas.microsoft.com/office/powerpoint/2010/main" val="3548535916"/>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610-C412-49AE-89CD-99E0566E7EF5}"/>
              </a:ext>
            </a:extLst>
          </p:cNvPr>
          <p:cNvSpPr>
            <a:spLocks noGrp="1"/>
          </p:cNvSpPr>
          <p:nvPr>
            <p:ph type="title" idx="4294967295"/>
          </p:nvPr>
        </p:nvSpPr>
        <p:spPr bwMode="auto">
          <a:xfrm>
            <a:off x="546720" y="301782"/>
            <a:ext cx="11084459"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defRPr/>
            </a:pPr>
            <a:r>
              <a:rPr lang="en-US" sz="5400" b="1" cap="none" dirty="0">
                <a:solidFill>
                  <a:srgbClr val="000000"/>
                </a:solidFill>
                <a:latin typeface="Candara" panose="020E0502030303020204" pitchFamily="34" charset="0"/>
              </a:rPr>
              <a:t>Freedom Stories</a:t>
            </a:r>
            <a:br>
              <a:rPr lang="en-US" sz="3600" cap="none" dirty="0">
                <a:solidFill>
                  <a:srgbClr val="000000"/>
                </a:solidFill>
                <a:latin typeface="Candara" panose="020E0502030303020204" pitchFamily="34" charset="0"/>
              </a:rPr>
            </a:br>
            <a:r>
              <a:rPr lang="en-US" sz="3600" cap="none" dirty="0">
                <a:solidFill>
                  <a:srgbClr val="000000"/>
                </a:solidFill>
                <a:latin typeface="Candara" panose="020E0502030303020204" pitchFamily="34" charset="0"/>
              </a:rPr>
              <a:t>Unearthing the Black Heritage of Appalachia</a:t>
            </a:r>
          </a:p>
        </p:txBody>
      </p:sp>
      <p:sp>
        <p:nvSpPr>
          <p:cNvPr id="4" name="Rectangle 3">
            <a:extLst>
              <a:ext uri="{FF2B5EF4-FFF2-40B4-BE49-F238E27FC236}">
                <a16:creationId xmlns:a16="http://schemas.microsoft.com/office/drawing/2014/main" id="{679D27CD-063F-417A-92BF-265B6AE717E5}"/>
              </a:ext>
            </a:extLst>
          </p:cNvPr>
          <p:cNvSpPr/>
          <p:nvPr/>
        </p:nvSpPr>
        <p:spPr>
          <a:xfrm>
            <a:off x="1841593" y="2297139"/>
            <a:ext cx="8494711" cy="1546559"/>
          </a:xfrm>
          <a:prstGeom prst="rect">
            <a:avLst/>
          </a:prstGeom>
          <a:noFill/>
        </p:spPr>
        <p:txBody>
          <a:bodyPr wrap="square" lIns="68562" tIns="34281" rIns="68562" bIns="34281">
            <a:spAutoFit/>
          </a:bodyPr>
          <a:lstStyle/>
          <a:p>
            <a:pPr marL="0" marR="0" lvl="0" indent="0" algn="ctr" defTabSz="34279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This project is proudly supported by the National Endowment for the Humanities and produced by the International Storytelling Center.</a:t>
            </a:r>
            <a:endParaRPr kumimoji="0" lang="en-US" sz="7200" b="0" i="0" u="none" strike="noStrike" kern="1200" cap="none" spc="0" normalizeH="0" baseline="0" noProof="0" dirty="0">
              <a:ln w="0"/>
              <a:solidFill>
                <a:prstClr val="black"/>
              </a:solidFill>
              <a:effectLst/>
              <a:uLnTx/>
              <a:uFillTx/>
              <a:latin typeface="Candara" panose="020E0502030303020204" pitchFamily="34" charset="0"/>
              <a:ea typeface="+mn-ea"/>
              <a:cs typeface="+mn-cs"/>
            </a:endParaRPr>
          </a:p>
        </p:txBody>
      </p:sp>
      <p:pic>
        <p:nvPicPr>
          <p:cNvPr id="9220" name="Picture 4">
            <a:extLst>
              <a:ext uri="{FF2B5EF4-FFF2-40B4-BE49-F238E27FC236}">
                <a16:creationId xmlns:a16="http://schemas.microsoft.com/office/drawing/2014/main" id="{CDE777A7-4DD5-48A1-B9AC-EA46FB5A13D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4627" y="4267201"/>
            <a:ext cx="3827173" cy="17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155C9E90-02B6-43E3-ABFC-E43796B5BA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80199" y="4271682"/>
            <a:ext cx="3952051"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S NEH credit">
            <a:hlinkClick r:id="" action="ppaction://media"/>
            <a:extLst>
              <a:ext uri="{FF2B5EF4-FFF2-40B4-BE49-F238E27FC236}">
                <a16:creationId xmlns:a16="http://schemas.microsoft.com/office/drawing/2014/main" id="{F1197FB3-0B24-43A6-B8CC-0A40D49CA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304800"/>
            <a:ext cx="609441" cy="60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0DB25E-E86C-48F4-94AD-E1466B06285A}"/>
              </a:ext>
            </a:extLst>
          </p:cNvPr>
          <p:cNvSpPr>
            <a:spLocks noGrp="1"/>
          </p:cNvSpPr>
          <p:nvPr>
            <p:ph type="title"/>
          </p:nvPr>
        </p:nvSpPr>
        <p:spPr>
          <a:xfrm>
            <a:off x="8271545" y="603504"/>
            <a:ext cx="3473041" cy="1645920"/>
          </a:xfrm>
        </p:spPr>
        <p:txBody>
          <a:bodyPr anchor="ctr"/>
          <a:lstStyle/>
          <a:p>
            <a:pPr algn="ctr"/>
            <a:r>
              <a:rPr lang="en-US" b="1" dirty="0">
                <a:latin typeface="Candara" panose="020E0502030303020204" pitchFamily="34" charset="0"/>
              </a:rPr>
              <a:t>Freedom Riders:</a:t>
            </a:r>
            <a:br>
              <a:rPr lang="en-US" b="1" dirty="0">
                <a:latin typeface="Candara" panose="020E0502030303020204" pitchFamily="34" charset="0"/>
              </a:rPr>
            </a:br>
            <a:r>
              <a:rPr lang="en-US" sz="2400" b="1" dirty="0">
                <a:latin typeface="Candara" panose="020E0502030303020204" pitchFamily="34" charset="0"/>
              </a:rPr>
              <a:t>May 4-December 10, 1961</a:t>
            </a:r>
            <a:endParaRPr lang="en-US" sz="1800" b="1" dirty="0">
              <a:latin typeface="Candara" panose="020E0502030303020204" pitchFamily="34" charset="0"/>
            </a:endParaRPr>
          </a:p>
        </p:txBody>
      </p:sp>
      <p:sp>
        <p:nvSpPr>
          <p:cNvPr id="4" name="Text Placeholder 3">
            <a:extLst>
              <a:ext uri="{FF2B5EF4-FFF2-40B4-BE49-F238E27FC236}">
                <a16:creationId xmlns:a16="http://schemas.microsoft.com/office/drawing/2014/main" id="{69055BF6-9A10-474A-BAD5-5707236CBFCF}"/>
              </a:ext>
            </a:extLst>
          </p:cNvPr>
          <p:cNvSpPr>
            <a:spLocks noGrp="1"/>
          </p:cNvSpPr>
          <p:nvPr>
            <p:ph type="body" sz="half" idx="2"/>
          </p:nvPr>
        </p:nvSpPr>
        <p:spPr>
          <a:xfrm>
            <a:off x="8271545" y="2386583"/>
            <a:ext cx="3568154" cy="3989049"/>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Birmingham, Alabama, Public Safety Commissioner, Bull Connor, together with Police Sergeant Tom Cook (an avid Ku Klux Klan supporter), organized violence against the Freedom Riders with local Klan chapters.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The pair made plans to bring the Rides to an end in Alabama.</a:t>
            </a:r>
          </a:p>
        </p:txBody>
      </p:sp>
      <p:pic>
        <p:nvPicPr>
          <p:cNvPr id="10" name="Picture 9">
            <a:extLst>
              <a:ext uri="{FF2B5EF4-FFF2-40B4-BE49-F238E27FC236}">
                <a16:creationId xmlns:a16="http://schemas.microsoft.com/office/drawing/2014/main" id="{D93D6A86-D8F4-4342-AD93-83FE79DC1C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4631" y="0"/>
            <a:ext cx="3840480" cy="3895344"/>
          </a:xfrm>
          <a:prstGeom prst="rect">
            <a:avLst/>
          </a:prstGeom>
        </p:spPr>
      </p:pic>
      <p:sp>
        <p:nvSpPr>
          <p:cNvPr id="11" name="TextBox 10">
            <a:extLst>
              <a:ext uri="{FF2B5EF4-FFF2-40B4-BE49-F238E27FC236}">
                <a16:creationId xmlns:a16="http://schemas.microsoft.com/office/drawing/2014/main" id="{F9610A56-7B1F-48E8-BD4F-3E48A7A4AC4F}"/>
              </a:ext>
            </a:extLst>
          </p:cNvPr>
          <p:cNvSpPr txBox="1"/>
          <p:nvPr/>
        </p:nvSpPr>
        <p:spPr>
          <a:xfrm>
            <a:off x="5452112" y="4381107"/>
            <a:ext cx="2533652" cy="1754326"/>
          </a:xfrm>
          <a:prstGeom prst="rect">
            <a:avLst/>
          </a:prstGeom>
          <a:noFill/>
        </p:spPr>
        <p:txBody>
          <a:bodyPr wrap="square" rtlCol="0">
            <a:spAutoFit/>
          </a:bodyPr>
          <a:lstStyle/>
          <a:p>
            <a:r>
              <a:rPr lang="en-US" b="0" i="0" dirty="0">
                <a:effectLst/>
                <a:latin typeface="Candara" panose="020E0502030303020204" pitchFamily="34" charset="0"/>
              </a:rPr>
              <a:t>The plan was to allow an initial assault on Freedom Riders in Anniston, with a final assault taking place in Birmingham.</a:t>
            </a:r>
            <a:endParaRPr lang="en-US" dirty="0">
              <a:latin typeface="Candara" panose="020E0502030303020204" pitchFamily="34" charset="0"/>
            </a:endParaRPr>
          </a:p>
        </p:txBody>
      </p:sp>
      <p:pic>
        <p:nvPicPr>
          <p:cNvPr id="15" name="Picture 14">
            <a:extLst>
              <a:ext uri="{FF2B5EF4-FFF2-40B4-BE49-F238E27FC236}">
                <a16:creationId xmlns:a16="http://schemas.microsoft.com/office/drawing/2014/main" id="{54891203-0EE5-42FB-9436-13A7AA7EE1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95345"/>
            <a:ext cx="5268590" cy="2962656"/>
          </a:xfrm>
          <a:prstGeom prst="rect">
            <a:avLst/>
          </a:prstGeom>
        </p:spPr>
      </p:pic>
      <p:sp>
        <p:nvSpPr>
          <p:cNvPr id="2" name="Rectangle 1">
            <a:extLst>
              <a:ext uri="{FF2B5EF4-FFF2-40B4-BE49-F238E27FC236}">
                <a16:creationId xmlns:a16="http://schemas.microsoft.com/office/drawing/2014/main" id="{7B15A80C-631E-4714-96B5-7D29B34D7F02}"/>
              </a:ext>
            </a:extLst>
          </p:cNvPr>
          <p:cNvSpPr/>
          <p:nvPr/>
        </p:nvSpPr>
        <p:spPr>
          <a:xfrm>
            <a:off x="174146" y="820836"/>
            <a:ext cx="3944051" cy="1200329"/>
          </a:xfrm>
          <a:prstGeom prst="rect">
            <a:avLst/>
          </a:prstGeom>
        </p:spPr>
        <p:txBody>
          <a:bodyPr wrap="square">
            <a:spAutoFit/>
          </a:bodyPr>
          <a:lstStyle/>
          <a:p>
            <a:r>
              <a:rPr lang="en-US" dirty="0">
                <a:latin typeface="Candara" panose="020E0502030303020204" pitchFamily="34" charset="0"/>
              </a:rPr>
              <a:t>Members of Eastview Klavern #13 (the most violent Klan group in Alabama,)  were given fifteen minutes to attack the Freedom Riders without arrests. </a:t>
            </a:r>
          </a:p>
        </p:txBody>
      </p:sp>
    </p:spTree>
    <p:extLst>
      <p:ext uri="{BB962C8B-B14F-4D97-AF65-F5344CB8AC3E}">
        <p14:creationId xmlns:p14="http://schemas.microsoft.com/office/powerpoint/2010/main" val="103767642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FFE22DC-5012-489B-9DFB-1BB6E1DC5B27}"/>
              </a:ext>
            </a:extLst>
          </p:cNvPr>
          <p:cNvPicPr>
            <a:picLocks noGrp="1" noChangeAspect="1"/>
          </p:cNvPicPr>
          <p:nvPr>
            <p:ph type="pic" idx="1"/>
          </p:nvPr>
        </p:nvPicPr>
        <p:blipFill>
          <a:blip r:embed="rId2"/>
          <a:srcRect l="16058" r="16058"/>
          <a:stretch>
            <a:fillRect/>
          </a:stretch>
        </p:blipFill>
        <p:spPr>
          <a:xfrm>
            <a:off x="260060" y="228758"/>
            <a:ext cx="7717872" cy="6400484"/>
          </a:xfrm>
        </p:spPr>
      </p:pic>
      <p:sp>
        <p:nvSpPr>
          <p:cNvPr id="3" name="Title 2">
            <a:extLst>
              <a:ext uri="{FF2B5EF4-FFF2-40B4-BE49-F238E27FC236}">
                <a16:creationId xmlns:a16="http://schemas.microsoft.com/office/drawing/2014/main" id="{CFEF21AB-89EF-437B-97F2-F593DFED9284}"/>
              </a:ext>
            </a:extLst>
          </p:cNvPr>
          <p:cNvSpPr>
            <a:spLocks noGrp="1"/>
          </p:cNvSpPr>
          <p:nvPr>
            <p:ph type="title"/>
          </p:nvPr>
        </p:nvSpPr>
        <p:spPr>
          <a:xfrm>
            <a:off x="8477250" y="603504"/>
            <a:ext cx="3144774" cy="1203781"/>
          </a:xfrm>
        </p:spPr>
        <p:txBody>
          <a:bodyPr anchor="ctr"/>
          <a:lstStyle/>
          <a:p>
            <a:pPr algn="ctr"/>
            <a:r>
              <a:rPr lang="en-US" b="1" dirty="0">
                <a:latin typeface="Candara" panose="020E0502030303020204" pitchFamily="34" charset="0"/>
              </a:rPr>
              <a:t>SNCC: </a:t>
            </a:r>
            <a:br>
              <a:rPr lang="en-US" b="1" dirty="0">
                <a:latin typeface="Candara" panose="020E0502030303020204" pitchFamily="34" charset="0"/>
              </a:rPr>
            </a:br>
            <a:r>
              <a:rPr lang="en-US" sz="2800" b="1" dirty="0">
                <a:latin typeface="Candara" panose="020E0502030303020204" pitchFamily="34" charset="0"/>
              </a:rPr>
              <a:t>1960-1966</a:t>
            </a:r>
            <a:endParaRPr lang="en-US" dirty="0"/>
          </a:p>
        </p:txBody>
      </p:sp>
      <p:sp>
        <p:nvSpPr>
          <p:cNvPr id="4" name="Text Placeholder 3">
            <a:extLst>
              <a:ext uri="{FF2B5EF4-FFF2-40B4-BE49-F238E27FC236}">
                <a16:creationId xmlns:a16="http://schemas.microsoft.com/office/drawing/2014/main" id="{7CE815CE-7BF2-4079-BBF5-6AA2BCC99D4E}"/>
              </a:ext>
            </a:extLst>
          </p:cNvPr>
          <p:cNvSpPr>
            <a:spLocks noGrp="1"/>
          </p:cNvSpPr>
          <p:nvPr>
            <p:ph type="body" sz="half" idx="2"/>
          </p:nvPr>
        </p:nvSpPr>
        <p:spPr>
          <a:xfrm>
            <a:off x="8272631" y="1914861"/>
            <a:ext cx="3539265" cy="4582758"/>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Student Nonviolent Coordinating Committee organized by Ella Baker in 1960.</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Considered </a:t>
            </a:r>
            <a:r>
              <a:rPr lang="en-US" b="0" i="0" dirty="0">
                <a:solidFill>
                  <a:srgbClr val="202122"/>
                </a:solidFill>
                <a:effectLst/>
                <a:latin typeface="Cambria" panose="02040503050406030204" pitchFamily="18" charset="0"/>
                <a:ea typeface="Cambria" panose="02040503050406030204" pitchFamily="18" charset="0"/>
              </a:rPr>
              <a:t>the principal channel of student non-violent commitment during the Civil Rights Movement. </a:t>
            </a:r>
          </a:p>
          <a:p>
            <a:pPr marL="285750" indent="-285750">
              <a:buFont typeface="Arial" panose="020B0604020202020204" pitchFamily="34" charset="0"/>
              <a:buChar char="•"/>
            </a:pPr>
            <a:r>
              <a:rPr lang="en-US" dirty="0">
                <a:solidFill>
                  <a:srgbClr val="202122"/>
                </a:solidFill>
                <a:latin typeface="Cambria" panose="02040503050406030204" pitchFamily="18" charset="0"/>
                <a:ea typeface="Cambria" panose="02040503050406030204" pitchFamily="18" charset="0"/>
              </a:rPr>
              <a:t>Organized lunch counter sit-ins throughout the US including in Nashville, TN and Greensboro, NC</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401075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34FFD78-0049-4C77-9391-6F928FD93BA0}"/>
              </a:ext>
            </a:extLst>
          </p:cNvPr>
          <p:cNvPicPr>
            <a:picLocks noGrp="1" noChangeAspect="1"/>
          </p:cNvPicPr>
          <p:nvPr>
            <p:ph type="pic" idx="1"/>
          </p:nvPr>
        </p:nvPicPr>
        <p:blipFill>
          <a:blip r:embed="rId2"/>
          <a:srcRect l="16116" r="16116"/>
          <a:stretch>
            <a:fillRect/>
          </a:stretch>
        </p:blipFill>
        <p:spPr/>
      </p:pic>
      <p:sp>
        <p:nvSpPr>
          <p:cNvPr id="3" name="Title 2">
            <a:extLst>
              <a:ext uri="{FF2B5EF4-FFF2-40B4-BE49-F238E27FC236}">
                <a16:creationId xmlns:a16="http://schemas.microsoft.com/office/drawing/2014/main" id="{417E3B53-50A9-4D26-A586-EEC7A086BC13}"/>
              </a:ext>
            </a:extLst>
          </p:cNvPr>
          <p:cNvSpPr>
            <a:spLocks noGrp="1"/>
          </p:cNvSpPr>
          <p:nvPr>
            <p:ph type="title"/>
          </p:nvPr>
        </p:nvSpPr>
        <p:spPr/>
        <p:txBody>
          <a:bodyPr anchor="ctr"/>
          <a:lstStyle/>
          <a:p>
            <a:pPr algn="ctr"/>
            <a:r>
              <a:rPr lang="en-US" b="1" dirty="0">
                <a:latin typeface="Candara" panose="020E0502030303020204" pitchFamily="34" charset="0"/>
              </a:rPr>
              <a:t>2</a:t>
            </a:r>
            <a:r>
              <a:rPr lang="en-US" b="1" baseline="30000" dirty="0">
                <a:latin typeface="Candara" panose="020E0502030303020204" pitchFamily="34" charset="0"/>
              </a:rPr>
              <a:t>nd</a:t>
            </a:r>
            <a:r>
              <a:rPr lang="en-US" b="1" dirty="0">
                <a:latin typeface="Candara" panose="020E0502030303020204" pitchFamily="34" charset="0"/>
              </a:rPr>
              <a:t> March on Washington:</a:t>
            </a:r>
            <a:br>
              <a:rPr lang="en-US" b="1" dirty="0">
                <a:latin typeface="Candara" panose="020E0502030303020204" pitchFamily="34" charset="0"/>
              </a:rPr>
            </a:br>
            <a:r>
              <a:rPr lang="en-US" sz="2800" b="1" dirty="0">
                <a:latin typeface="Candara" panose="020E0502030303020204" pitchFamily="34" charset="0"/>
              </a:rPr>
              <a:t>August 28,1963</a:t>
            </a:r>
          </a:p>
        </p:txBody>
      </p:sp>
      <p:sp>
        <p:nvSpPr>
          <p:cNvPr id="4" name="Text Placeholder 3">
            <a:extLst>
              <a:ext uri="{FF2B5EF4-FFF2-40B4-BE49-F238E27FC236}">
                <a16:creationId xmlns:a16="http://schemas.microsoft.com/office/drawing/2014/main" id="{88814076-9C0B-4A4B-834F-229EB1CFD93B}"/>
              </a:ext>
            </a:extLst>
          </p:cNvPr>
          <p:cNvSpPr>
            <a:spLocks noGrp="1"/>
          </p:cNvSpPr>
          <p:nvPr>
            <p:ph type="body" sz="half" idx="2"/>
          </p:nvPr>
        </p:nvSpPr>
        <p:spPr>
          <a:xfrm>
            <a:off x="8251115" y="2386583"/>
            <a:ext cx="3550024" cy="4100277"/>
          </a:xfrm>
        </p:spPr>
        <p:txBody>
          <a:bodyPr/>
          <a:lstStyle/>
          <a:p>
            <a:pPr marL="285750" indent="-285750">
              <a:buFont typeface="Arial" panose="020B0604020202020204" pitchFamily="34" charset="0"/>
              <a:buChar char="•"/>
            </a:pPr>
            <a:r>
              <a:rPr lang="en-US" b="0" i="0" dirty="0">
                <a:solidFill>
                  <a:srgbClr val="181818"/>
                </a:solidFill>
                <a:effectLst/>
                <a:latin typeface="Cambria" panose="02040503050406030204" pitchFamily="18" charset="0"/>
                <a:ea typeface="Cambria" panose="02040503050406030204" pitchFamily="18" charset="0"/>
              </a:rPr>
              <a:t>Organized by the SCLC, </a:t>
            </a:r>
            <a:r>
              <a:rPr lang="en-US" dirty="0">
                <a:solidFill>
                  <a:srgbClr val="181818"/>
                </a:solidFill>
                <a:latin typeface="Cambria" panose="02040503050406030204" pitchFamily="18" charset="0"/>
                <a:ea typeface="Cambria" panose="02040503050406030204" pitchFamily="18" charset="0"/>
              </a:rPr>
              <a:t>the march was o</a:t>
            </a:r>
            <a:r>
              <a:rPr lang="en-US" b="0" i="0" dirty="0">
                <a:solidFill>
                  <a:srgbClr val="181818"/>
                </a:solidFill>
                <a:effectLst/>
                <a:latin typeface="Cambria" panose="02040503050406030204" pitchFamily="18" charset="0"/>
                <a:ea typeface="Cambria" panose="02040503050406030204" pitchFamily="18" charset="0"/>
              </a:rPr>
              <a:t>fficially called the </a:t>
            </a:r>
            <a:r>
              <a:rPr lang="en-US" b="0" i="1" dirty="0">
                <a:solidFill>
                  <a:srgbClr val="181818"/>
                </a:solidFill>
                <a:effectLst/>
                <a:latin typeface="Cambria" panose="02040503050406030204" pitchFamily="18" charset="0"/>
                <a:ea typeface="Cambria" panose="02040503050406030204" pitchFamily="18" charset="0"/>
              </a:rPr>
              <a:t>March on Washington for Jobs and Freedom</a:t>
            </a:r>
            <a:r>
              <a:rPr lang="en-US" b="0" i="0" dirty="0">
                <a:solidFill>
                  <a:srgbClr val="181818"/>
                </a:solidFill>
                <a:effectLst/>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r>
              <a:rPr lang="en-US" b="0" i="0" dirty="0">
                <a:solidFill>
                  <a:srgbClr val="181818"/>
                </a:solidFill>
                <a:effectLst/>
                <a:latin typeface="Cambria" panose="02040503050406030204" pitchFamily="18" charset="0"/>
                <a:ea typeface="Cambria" panose="02040503050406030204" pitchFamily="18" charset="0"/>
              </a:rPr>
              <a:t>Some 250,000 people gathered at the Lincoln Memorial, and more than 3,000 members of the press covered the event.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81847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6B7FE6-8213-4789-83B4-6483521EFC3B}"/>
              </a:ext>
            </a:extLst>
          </p:cNvPr>
          <p:cNvSpPr>
            <a:spLocks noGrp="1"/>
          </p:cNvSpPr>
          <p:nvPr>
            <p:ph type="title"/>
          </p:nvPr>
        </p:nvSpPr>
        <p:spPr/>
        <p:txBody>
          <a:bodyPr anchor="ctr"/>
          <a:lstStyle/>
          <a:p>
            <a:pPr algn="ctr"/>
            <a:r>
              <a:rPr lang="en-US" b="1" dirty="0">
                <a:latin typeface="Candara" panose="020E0502030303020204" pitchFamily="34" charset="0"/>
              </a:rPr>
              <a:t>Bombing of 16</a:t>
            </a:r>
            <a:r>
              <a:rPr lang="en-US" b="1" baseline="30000" dirty="0">
                <a:latin typeface="Candara" panose="020E0502030303020204" pitchFamily="34" charset="0"/>
              </a:rPr>
              <a:t>th</a:t>
            </a:r>
            <a:r>
              <a:rPr lang="en-US" b="1" dirty="0">
                <a:latin typeface="Candara" panose="020E0502030303020204" pitchFamily="34" charset="0"/>
              </a:rPr>
              <a:t> Street Baptist Church</a:t>
            </a:r>
          </a:p>
        </p:txBody>
      </p:sp>
      <p:sp>
        <p:nvSpPr>
          <p:cNvPr id="4" name="Text Placeholder 3">
            <a:extLst>
              <a:ext uri="{FF2B5EF4-FFF2-40B4-BE49-F238E27FC236}">
                <a16:creationId xmlns:a16="http://schemas.microsoft.com/office/drawing/2014/main" id="{FDC45E7D-6219-40E7-B03A-2E684C606073}"/>
              </a:ext>
            </a:extLst>
          </p:cNvPr>
          <p:cNvSpPr>
            <a:spLocks noGrp="1"/>
          </p:cNvSpPr>
          <p:nvPr>
            <p:ph type="body" sz="half" idx="2"/>
          </p:nvPr>
        </p:nvSpPr>
        <p:spPr>
          <a:xfrm>
            <a:off x="8293640" y="2386583"/>
            <a:ext cx="3529014" cy="3955493"/>
          </a:xfrm>
        </p:spPr>
        <p:txBody>
          <a:bodyPr>
            <a:normAutofit lnSpcReduction="10000"/>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Birmingham, AL</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Sunday, September 15, 1963, 10:22 a.m.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4 members of the Ku Klux Klan </a:t>
            </a:r>
            <a:r>
              <a:rPr lang="en-US" b="0" i="0" dirty="0">
                <a:effectLst/>
                <a:latin typeface="Cambria" panose="02040503050406030204" pitchFamily="18" charset="0"/>
                <a:ea typeface="Cambria" panose="02040503050406030204" pitchFamily="18" charset="0"/>
              </a:rPr>
              <a:t>planted 19 sticks of dynamite attached to a timer beneath the east side steps of the church.</a:t>
            </a:r>
            <a:endParaRPr lang="en-US"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14-22 people injured</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4 people killed</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Martin Luther King, Jr. addresses 3,300 funeral mourners.</a:t>
            </a:r>
          </a:p>
        </p:txBody>
      </p:sp>
      <p:grpSp>
        <p:nvGrpSpPr>
          <p:cNvPr id="19" name="Group 18">
            <a:extLst>
              <a:ext uri="{FF2B5EF4-FFF2-40B4-BE49-F238E27FC236}">
                <a16:creationId xmlns:a16="http://schemas.microsoft.com/office/drawing/2014/main" id="{C1340E40-50B6-4F6E-81F0-15A0B0188412}"/>
              </a:ext>
            </a:extLst>
          </p:cNvPr>
          <p:cNvGrpSpPr/>
          <p:nvPr/>
        </p:nvGrpSpPr>
        <p:grpSpPr>
          <a:xfrm>
            <a:off x="148301" y="202680"/>
            <a:ext cx="7875358" cy="2899274"/>
            <a:chOff x="99947" y="1319951"/>
            <a:chExt cx="7994029" cy="2830831"/>
          </a:xfrm>
        </p:grpSpPr>
        <p:pic>
          <p:nvPicPr>
            <p:cNvPr id="12" name="Picture 11">
              <a:extLst>
                <a:ext uri="{FF2B5EF4-FFF2-40B4-BE49-F238E27FC236}">
                  <a16:creationId xmlns:a16="http://schemas.microsoft.com/office/drawing/2014/main" id="{7DA5DE1D-E891-4A0D-B440-79C221071D3F}"/>
                </a:ext>
              </a:extLst>
            </p:cNvPr>
            <p:cNvPicPr>
              <a:picLocks noChangeAspect="1"/>
            </p:cNvPicPr>
            <p:nvPr/>
          </p:nvPicPr>
          <p:blipFill>
            <a:blip r:embed="rId2"/>
            <a:stretch>
              <a:fillRect/>
            </a:stretch>
          </p:blipFill>
          <p:spPr>
            <a:xfrm>
              <a:off x="99947" y="1319951"/>
              <a:ext cx="7994029" cy="2546484"/>
            </a:xfrm>
            <a:prstGeom prst="rect">
              <a:avLst/>
            </a:prstGeom>
          </p:spPr>
        </p:pic>
        <p:sp>
          <p:nvSpPr>
            <p:cNvPr id="13" name="TextBox 12">
              <a:extLst>
                <a:ext uri="{FF2B5EF4-FFF2-40B4-BE49-F238E27FC236}">
                  <a16:creationId xmlns:a16="http://schemas.microsoft.com/office/drawing/2014/main" id="{35AB4B12-B552-4F88-88B8-3C03940E37EF}"/>
                </a:ext>
              </a:extLst>
            </p:cNvPr>
            <p:cNvSpPr txBox="1"/>
            <p:nvPr/>
          </p:nvSpPr>
          <p:spPr>
            <a:xfrm>
              <a:off x="4198691" y="3865230"/>
              <a:ext cx="1795243" cy="276999"/>
            </a:xfrm>
            <a:prstGeom prst="rect">
              <a:avLst/>
            </a:prstGeom>
            <a:noFill/>
          </p:spPr>
          <p:txBody>
            <a:bodyPr wrap="square" rtlCol="0">
              <a:spAutoFit/>
            </a:bodyPr>
            <a:lstStyle/>
            <a:p>
              <a:pPr algn="ctr"/>
              <a:r>
                <a:rPr lang="en-US" sz="1200" dirty="0">
                  <a:latin typeface="Candara" panose="020E0502030303020204" pitchFamily="34" charset="0"/>
                </a:rPr>
                <a:t>Cynthia Wesley, 14</a:t>
              </a:r>
            </a:p>
          </p:txBody>
        </p:sp>
        <p:sp>
          <p:nvSpPr>
            <p:cNvPr id="14" name="TextBox 13">
              <a:extLst>
                <a:ext uri="{FF2B5EF4-FFF2-40B4-BE49-F238E27FC236}">
                  <a16:creationId xmlns:a16="http://schemas.microsoft.com/office/drawing/2014/main" id="{B731337F-010F-4FA4-B3F8-C80C8DF7F4BE}"/>
                </a:ext>
              </a:extLst>
            </p:cNvPr>
            <p:cNvSpPr txBox="1"/>
            <p:nvPr/>
          </p:nvSpPr>
          <p:spPr>
            <a:xfrm>
              <a:off x="99947" y="3865230"/>
              <a:ext cx="1673623" cy="276999"/>
            </a:xfrm>
            <a:prstGeom prst="rect">
              <a:avLst/>
            </a:prstGeom>
            <a:noFill/>
          </p:spPr>
          <p:txBody>
            <a:bodyPr wrap="square" rtlCol="0">
              <a:spAutoFit/>
            </a:bodyPr>
            <a:lstStyle/>
            <a:p>
              <a:pPr algn="ctr"/>
              <a:r>
                <a:rPr lang="en-US" sz="1200" dirty="0">
                  <a:latin typeface="Candara" panose="020E0502030303020204" pitchFamily="34" charset="0"/>
                </a:rPr>
                <a:t>Addie Mae Collins, 14 </a:t>
              </a:r>
            </a:p>
          </p:txBody>
        </p:sp>
        <p:sp>
          <p:nvSpPr>
            <p:cNvPr id="17" name="TextBox 16">
              <a:extLst>
                <a:ext uri="{FF2B5EF4-FFF2-40B4-BE49-F238E27FC236}">
                  <a16:creationId xmlns:a16="http://schemas.microsoft.com/office/drawing/2014/main" id="{FB79ABBB-3389-412F-A9CC-D72BF48DF8D0}"/>
                </a:ext>
              </a:extLst>
            </p:cNvPr>
            <p:cNvSpPr txBox="1"/>
            <p:nvPr/>
          </p:nvSpPr>
          <p:spPr>
            <a:xfrm>
              <a:off x="6283357" y="3865234"/>
              <a:ext cx="1795244" cy="276999"/>
            </a:xfrm>
            <a:prstGeom prst="rect">
              <a:avLst/>
            </a:prstGeom>
            <a:noFill/>
          </p:spPr>
          <p:txBody>
            <a:bodyPr wrap="square" rtlCol="0">
              <a:spAutoFit/>
            </a:bodyPr>
            <a:lstStyle/>
            <a:p>
              <a:pPr algn="ctr"/>
              <a:r>
                <a:rPr lang="en-US" sz="1200" dirty="0">
                  <a:latin typeface="Candara" panose="020E0502030303020204" pitchFamily="34" charset="0"/>
                </a:rPr>
                <a:t>Denise McNair, 12</a:t>
              </a:r>
            </a:p>
          </p:txBody>
        </p:sp>
        <p:sp>
          <p:nvSpPr>
            <p:cNvPr id="18" name="TextBox 17">
              <a:extLst>
                <a:ext uri="{FF2B5EF4-FFF2-40B4-BE49-F238E27FC236}">
                  <a16:creationId xmlns:a16="http://schemas.microsoft.com/office/drawing/2014/main" id="{E1737FE5-D4F3-44FF-9237-D34DB9E6527A}"/>
                </a:ext>
              </a:extLst>
            </p:cNvPr>
            <p:cNvSpPr txBox="1"/>
            <p:nvPr/>
          </p:nvSpPr>
          <p:spPr>
            <a:xfrm>
              <a:off x="2062991" y="3873783"/>
              <a:ext cx="1929465" cy="276999"/>
            </a:xfrm>
            <a:prstGeom prst="rect">
              <a:avLst/>
            </a:prstGeom>
            <a:noFill/>
          </p:spPr>
          <p:txBody>
            <a:bodyPr wrap="square" rtlCol="0">
              <a:spAutoFit/>
            </a:bodyPr>
            <a:lstStyle/>
            <a:p>
              <a:pPr algn="ctr"/>
              <a:r>
                <a:rPr lang="en-US" sz="1200" dirty="0">
                  <a:latin typeface="Candara" panose="020E0502030303020204" pitchFamily="34" charset="0"/>
                </a:rPr>
                <a:t>Carole Robertson, 14</a:t>
              </a:r>
            </a:p>
          </p:txBody>
        </p:sp>
      </p:grpSp>
      <p:pic>
        <p:nvPicPr>
          <p:cNvPr id="21" name="Picture 20">
            <a:extLst>
              <a:ext uri="{FF2B5EF4-FFF2-40B4-BE49-F238E27FC236}">
                <a16:creationId xmlns:a16="http://schemas.microsoft.com/office/drawing/2014/main" id="{1D7F582B-3B15-466D-A5CA-2715CA9BA0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6377" y="3225331"/>
            <a:ext cx="6096788" cy="3632670"/>
          </a:xfrm>
          <a:prstGeom prst="rect">
            <a:avLst/>
          </a:prstGeom>
        </p:spPr>
      </p:pic>
      <p:sp>
        <p:nvSpPr>
          <p:cNvPr id="2" name="TextBox 1">
            <a:extLst>
              <a:ext uri="{FF2B5EF4-FFF2-40B4-BE49-F238E27FC236}">
                <a16:creationId xmlns:a16="http://schemas.microsoft.com/office/drawing/2014/main" id="{C204DF7A-4060-4A4B-BCBE-3057DD3F33A9}"/>
              </a:ext>
            </a:extLst>
          </p:cNvPr>
          <p:cNvSpPr txBox="1"/>
          <p:nvPr/>
        </p:nvSpPr>
        <p:spPr>
          <a:xfrm>
            <a:off x="268941" y="5270325"/>
            <a:ext cx="1528138" cy="1384995"/>
          </a:xfrm>
          <a:prstGeom prst="rect">
            <a:avLst/>
          </a:prstGeom>
          <a:noFill/>
        </p:spPr>
        <p:txBody>
          <a:bodyPr wrap="square" rtlCol="0">
            <a:spAutoFit/>
          </a:bodyPr>
          <a:lstStyle/>
          <a:p>
            <a:r>
              <a:rPr lang="en-US" sz="1400" dirty="0">
                <a:latin typeface="Candara" panose="020E0502030303020204" pitchFamily="34" charset="0"/>
              </a:rPr>
              <a:t>Above, the four girls killed in the bombing.</a:t>
            </a:r>
          </a:p>
          <a:p>
            <a:endParaRPr lang="en-US" sz="1400" dirty="0">
              <a:latin typeface="Candara" panose="020E0502030303020204" pitchFamily="34" charset="0"/>
            </a:endParaRPr>
          </a:p>
          <a:p>
            <a:r>
              <a:rPr lang="en-US" sz="1400" dirty="0">
                <a:latin typeface="Candara" panose="020E0502030303020204" pitchFamily="34" charset="0"/>
              </a:rPr>
              <a:t>Right, aftermath of the bombing.</a:t>
            </a:r>
          </a:p>
        </p:txBody>
      </p:sp>
    </p:spTree>
    <p:extLst>
      <p:ext uri="{BB962C8B-B14F-4D97-AF65-F5344CB8AC3E}">
        <p14:creationId xmlns:p14="http://schemas.microsoft.com/office/powerpoint/2010/main" val="34291986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508B4-FE95-46E9-9806-F8BC7088C1BB}"/>
              </a:ext>
            </a:extLst>
          </p:cNvPr>
          <p:cNvSpPr>
            <a:spLocks noGrp="1"/>
          </p:cNvSpPr>
          <p:nvPr>
            <p:ph type="title"/>
          </p:nvPr>
        </p:nvSpPr>
        <p:spPr>
          <a:xfrm>
            <a:off x="1066800" y="392735"/>
            <a:ext cx="10058400" cy="1059812"/>
          </a:xfrm>
        </p:spPr>
        <p:txBody>
          <a:bodyPr/>
          <a:lstStyle/>
          <a:p>
            <a:pPr algn="ctr"/>
            <a:r>
              <a:rPr lang="en-US" b="1" dirty="0">
                <a:latin typeface="Candara" panose="020E0502030303020204" pitchFamily="34" charset="0"/>
              </a:rPr>
              <a:t>16</a:t>
            </a:r>
            <a:r>
              <a:rPr lang="en-US" b="1" baseline="30000" dirty="0">
                <a:latin typeface="Candara" panose="020E0502030303020204" pitchFamily="34" charset="0"/>
              </a:rPr>
              <a:t>th</a:t>
            </a:r>
            <a:r>
              <a:rPr lang="en-US" b="1" dirty="0">
                <a:latin typeface="Candara" panose="020E0502030303020204" pitchFamily="34" charset="0"/>
              </a:rPr>
              <a:t> Street Bombing Convictions</a:t>
            </a:r>
          </a:p>
        </p:txBody>
      </p:sp>
      <p:pic>
        <p:nvPicPr>
          <p:cNvPr id="6" name="Content Placeholder 5">
            <a:extLst>
              <a:ext uri="{FF2B5EF4-FFF2-40B4-BE49-F238E27FC236}">
                <a16:creationId xmlns:a16="http://schemas.microsoft.com/office/drawing/2014/main" id="{D1187A2A-247D-4EF5-92A7-66B4EB16E74D}"/>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l="26525" t="1993" r="32196" b="135"/>
          <a:stretch/>
        </p:blipFill>
        <p:spPr>
          <a:xfrm>
            <a:off x="1136543" y="1454102"/>
            <a:ext cx="1605561" cy="2140748"/>
          </a:xfrm>
        </p:spPr>
      </p:pic>
      <p:sp>
        <p:nvSpPr>
          <p:cNvPr id="4" name="Content Placeholder 3">
            <a:extLst>
              <a:ext uri="{FF2B5EF4-FFF2-40B4-BE49-F238E27FC236}">
                <a16:creationId xmlns:a16="http://schemas.microsoft.com/office/drawing/2014/main" id="{F908376D-488E-4879-A608-FE370645305A}"/>
              </a:ext>
            </a:extLst>
          </p:cNvPr>
          <p:cNvSpPr>
            <a:spLocks noGrp="1"/>
          </p:cNvSpPr>
          <p:nvPr>
            <p:ph sz="half" idx="2"/>
          </p:nvPr>
        </p:nvSpPr>
        <p:spPr>
          <a:xfrm>
            <a:off x="5459506" y="1764335"/>
            <a:ext cx="6158975" cy="4266405"/>
          </a:xfrm>
        </p:spPr>
        <p:txBody>
          <a:bodyPr>
            <a:normAutofit fontScale="92500" lnSpcReduction="20000"/>
          </a:bodyPr>
          <a:lstStyle/>
          <a:p>
            <a:r>
              <a:rPr lang="en-US" sz="2100" dirty="0">
                <a:solidFill>
                  <a:srgbClr val="202122"/>
                </a:solidFill>
                <a:latin typeface="Cambria" panose="02040503050406030204" pitchFamily="18" charset="0"/>
                <a:ea typeface="Cambria" panose="02040503050406030204" pitchFamily="18" charset="0"/>
              </a:rPr>
              <a:t>FBI concluded bombing had been committed by four known Klansmen and segregationists: </a:t>
            </a:r>
          </a:p>
          <a:p>
            <a:pPr lvl="1"/>
            <a:r>
              <a:rPr lang="en-US" sz="1800" dirty="0">
                <a:solidFill>
                  <a:srgbClr val="202122"/>
                </a:solidFill>
                <a:latin typeface="Cambria" panose="02040503050406030204" pitchFamily="18" charset="0"/>
                <a:ea typeface="Cambria" panose="02040503050406030204" pitchFamily="18" charset="0"/>
              </a:rPr>
              <a:t>Thomas Edwin Blanton, Jr.</a:t>
            </a:r>
          </a:p>
          <a:p>
            <a:pPr lvl="1"/>
            <a:r>
              <a:rPr lang="en-US" sz="1800" dirty="0">
                <a:solidFill>
                  <a:srgbClr val="202122"/>
                </a:solidFill>
                <a:latin typeface="Cambria" panose="02040503050406030204" pitchFamily="18" charset="0"/>
                <a:ea typeface="Cambria" panose="02040503050406030204" pitchFamily="18" charset="0"/>
              </a:rPr>
              <a:t>Herman Frank Cash</a:t>
            </a:r>
          </a:p>
          <a:p>
            <a:pPr lvl="1"/>
            <a:r>
              <a:rPr lang="en-US" sz="1800" dirty="0">
                <a:solidFill>
                  <a:srgbClr val="202122"/>
                </a:solidFill>
                <a:latin typeface="Cambria" panose="02040503050406030204" pitchFamily="18" charset="0"/>
                <a:ea typeface="Cambria" panose="02040503050406030204" pitchFamily="18" charset="0"/>
              </a:rPr>
              <a:t>Robert Edward Chambliss</a:t>
            </a:r>
          </a:p>
          <a:p>
            <a:pPr lvl="1"/>
            <a:r>
              <a:rPr lang="en-US" sz="1800" dirty="0">
                <a:solidFill>
                  <a:srgbClr val="202122"/>
                </a:solidFill>
                <a:latin typeface="Cambria" panose="02040503050406030204" pitchFamily="18" charset="0"/>
                <a:ea typeface="Cambria" panose="02040503050406030204" pitchFamily="18" charset="0"/>
              </a:rPr>
              <a:t>Bobby Frank Cherry</a:t>
            </a:r>
          </a:p>
          <a:p>
            <a:r>
              <a:rPr lang="en-US" sz="2100" dirty="0">
                <a:solidFill>
                  <a:srgbClr val="202122"/>
                </a:solidFill>
                <a:latin typeface="Cambria" panose="02040503050406030204" pitchFamily="18" charset="0"/>
                <a:ea typeface="Cambria" panose="02040503050406030204" pitchFamily="18" charset="0"/>
              </a:rPr>
              <a:t>Prosecutions were not conducted until 1977, when Robert Chambliss was tried and convicted of the first-degree murder of Denise McNair.</a:t>
            </a:r>
          </a:p>
          <a:p>
            <a:r>
              <a:rPr lang="en-US" sz="2100" dirty="0">
                <a:solidFill>
                  <a:srgbClr val="202122"/>
                </a:solidFill>
                <a:latin typeface="Cambria" panose="02040503050406030204" pitchFamily="18" charset="0"/>
                <a:ea typeface="Cambria" panose="02040503050406030204" pitchFamily="18" charset="0"/>
              </a:rPr>
              <a:t>Thomas Edwin Blanton Jr. and Bobby Cherry were each convicted of four counts of murder and sentenced to life imprisonment in 2001 and 2002, respectively. </a:t>
            </a:r>
          </a:p>
          <a:p>
            <a:r>
              <a:rPr lang="en-US" sz="2100" dirty="0">
                <a:solidFill>
                  <a:srgbClr val="202122"/>
                </a:solidFill>
                <a:latin typeface="Cambria" panose="02040503050406030204" pitchFamily="18" charset="0"/>
                <a:ea typeface="Cambria" panose="02040503050406030204" pitchFamily="18" charset="0"/>
              </a:rPr>
              <a:t>Herman Cash died in 1994, and was never charged with his involvement in the bombing.</a:t>
            </a:r>
            <a:endParaRPr lang="en-US"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DE0347B-CC44-4659-897D-FFA16B7E20AF}"/>
              </a:ext>
            </a:extLst>
          </p:cNvPr>
          <p:cNvSpPr txBox="1"/>
          <p:nvPr/>
        </p:nvSpPr>
        <p:spPr>
          <a:xfrm>
            <a:off x="1074558" y="3594850"/>
            <a:ext cx="1729530" cy="276999"/>
          </a:xfrm>
          <a:prstGeom prst="rect">
            <a:avLst/>
          </a:prstGeom>
          <a:noFill/>
        </p:spPr>
        <p:txBody>
          <a:bodyPr wrap="square" rtlCol="0">
            <a:spAutoFit/>
          </a:bodyPr>
          <a:lstStyle/>
          <a:p>
            <a:pPr algn="ctr"/>
            <a:r>
              <a:rPr lang="en-US" sz="1200" dirty="0">
                <a:latin typeface="Candara" panose="020E0502030303020204" pitchFamily="34" charset="0"/>
              </a:rPr>
              <a:t>Thomas Blanton, Jr.</a:t>
            </a:r>
          </a:p>
        </p:txBody>
      </p:sp>
      <p:grpSp>
        <p:nvGrpSpPr>
          <p:cNvPr id="3" name="Group 2">
            <a:extLst>
              <a:ext uri="{FF2B5EF4-FFF2-40B4-BE49-F238E27FC236}">
                <a16:creationId xmlns:a16="http://schemas.microsoft.com/office/drawing/2014/main" id="{04C28B03-10D3-488E-8BFA-843B62E4138C}"/>
              </a:ext>
            </a:extLst>
          </p:cNvPr>
          <p:cNvGrpSpPr/>
          <p:nvPr/>
        </p:nvGrpSpPr>
        <p:grpSpPr>
          <a:xfrm>
            <a:off x="3298680" y="4045593"/>
            <a:ext cx="1605561" cy="2417749"/>
            <a:chOff x="3530571" y="4107156"/>
            <a:chExt cx="1605561" cy="2417749"/>
          </a:xfrm>
        </p:grpSpPr>
        <p:pic>
          <p:nvPicPr>
            <p:cNvPr id="14" name="Picture 13">
              <a:extLst>
                <a:ext uri="{FF2B5EF4-FFF2-40B4-BE49-F238E27FC236}">
                  <a16:creationId xmlns:a16="http://schemas.microsoft.com/office/drawing/2014/main" id="{44A31A76-0F3A-473F-AF54-D60F37A38A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2" r="992"/>
            <a:stretch/>
          </p:blipFill>
          <p:spPr>
            <a:xfrm>
              <a:off x="3530571" y="4107156"/>
              <a:ext cx="1605561" cy="2140748"/>
            </a:xfrm>
            <a:prstGeom prst="rect">
              <a:avLst/>
            </a:prstGeom>
          </p:spPr>
        </p:pic>
        <p:sp>
          <p:nvSpPr>
            <p:cNvPr id="15" name="TextBox 14">
              <a:extLst>
                <a:ext uri="{FF2B5EF4-FFF2-40B4-BE49-F238E27FC236}">
                  <a16:creationId xmlns:a16="http://schemas.microsoft.com/office/drawing/2014/main" id="{CC2B866E-8896-4F95-8F66-D47D4B756792}"/>
                </a:ext>
              </a:extLst>
            </p:cNvPr>
            <p:cNvSpPr txBox="1"/>
            <p:nvPr/>
          </p:nvSpPr>
          <p:spPr>
            <a:xfrm>
              <a:off x="3530571" y="6247906"/>
              <a:ext cx="1605561" cy="276999"/>
            </a:xfrm>
            <a:prstGeom prst="rect">
              <a:avLst/>
            </a:prstGeom>
            <a:noFill/>
          </p:spPr>
          <p:txBody>
            <a:bodyPr wrap="square" rtlCol="0">
              <a:spAutoFit/>
            </a:bodyPr>
            <a:lstStyle/>
            <a:p>
              <a:pPr algn="ctr"/>
              <a:r>
                <a:rPr lang="en-US" sz="1200" dirty="0">
                  <a:latin typeface="Candara" panose="020E0502030303020204" pitchFamily="34" charset="0"/>
                </a:rPr>
                <a:t>Robert Chambliss</a:t>
              </a:r>
            </a:p>
          </p:txBody>
        </p:sp>
      </p:grpSp>
      <p:grpSp>
        <p:nvGrpSpPr>
          <p:cNvPr id="5" name="Group 4">
            <a:extLst>
              <a:ext uri="{FF2B5EF4-FFF2-40B4-BE49-F238E27FC236}">
                <a16:creationId xmlns:a16="http://schemas.microsoft.com/office/drawing/2014/main" id="{436DB531-3DD5-4FD5-94D1-4D899E0F498A}"/>
              </a:ext>
            </a:extLst>
          </p:cNvPr>
          <p:cNvGrpSpPr/>
          <p:nvPr/>
        </p:nvGrpSpPr>
        <p:grpSpPr>
          <a:xfrm>
            <a:off x="1136543" y="4047517"/>
            <a:ext cx="1605562" cy="2417748"/>
            <a:chOff x="1368434" y="4109080"/>
            <a:chExt cx="1605562" cy="2417748"/>
          </a:xfrm>
        </p:grpSpPr>
        <p:pic>
          <p:nvPicPr>
            <p:cNvPr id="17" name="Picture 16">
              <a:extLst>
                <a:ext uri="{FF2B5EF4-FFF2-40B4-BE49-F238E27FC236}">
                  <a16:creationId xmlns:a16="http://schemas.microsoft.com/office/drawing/2014/main" id="{381A2746-05AE-4723-BEB2-B490D3B2164F}"/>
                </a:ext>
              </a:extLst>
            </p:cNvPr>
            <p:cNvPicPr>
              <a:picLocks noChangeAspect="1"/>
            </p:cNvPicPr>
            <p:nvPr/>
          </p:nvPicPr>
          <p:blipFill rotWithShape="1">
            <a:blip r:embed="rId4"/>
            <a:srcRect l="27797" r="28340"/>
            <a:stretch/>
          </p:blipFill>
          <p:spPr>
            <a:xfrm>
              <a:off x="1368435" y="4109080"/>
              <a:ext cx="1605561" cy="2140748"/>
            </a:xfrm>
            <a:prstGeom prst="rect">
              <a:avLst/>
            </a:prstGeom>
          </p:spPr>
        </p:pic>
        <p:sp>
          <p:nvSpPr>
            <p:cNvPr id="19" name="TextBox 18">
              <a:extLst>
                <a:ext uri="{FF2B5EF4-FFF2-40B4-BE49-F238E27FC236}">
                  <a16:creationId xmlns:a16="http://schemas.microsoft.com/office/drawing/2014/main" id="{1B1B482D-4DB9-4207-A7B6-A940D405BAAD}"/>
                </a:ext>
              </a:extLst>
            </p:cNvPr>
            <p:cNvSpPr txBox="1"/>
            <p:nvPr/>
          </p:nvSpPr>
          <p:spPr>
            <a:xfrm>
              <a:off x="1368434" y="6249829"/>
              <a:ext cx="1605561" cy="276999"/>
            </a:xfrm>
            <a:prstGeom prst="rect">
              <a:avLst/>
            </a:prstGeom>
            <a:noFill/>
          </p:spPr>
          <p:txBody>
            <a:bodyPr wrap="square" rtlCol="0">
              <a:spAutoFit/>
            </a:bodyPr>
            <a:lstStyle/>
            <a:p>
              <a:pPr algn="ctr"/>
              <a:r>
                <a:rPr lang="en-US" sz="1200" dirty="0">
                  <a:latin typeface="Candara" panose="020E0502030303020204" pitchFamily="34" charset="0"/>
                </a:rPr>
                <a:t>Bobby Frank Cherry</a:t>
              </a:r>
            </a:p>
          </p:txBody>
        </p:sp>
      </p:grpSp>
      <p:grpSp>
        <p:nvGrpSpPr>
          <p:cNvPr id="8" name="Group 7">
            <a:extLst>
              <a:ext uri="{FF2B5EF4-FFF2-40B4-BE49-F238E27FC236}">
                <a16:creationId xmlns:a16="http://schemas.microsoft.com/office/drawing/2014/main" id="{E7C1E2B0-3D27-4C4A-B95C-4722596F0043}"/>
              </a:ext>
            </a:extLst>
          </p:cNvPr>
          <p:cNvGrpSpPr/>
          <p:nvPr/>
        </p:nvGrpSpPr>
        <p:grpSpPr>
          <a:xfrm>
            <a:off x="3236695" y="1454102"/>
            <a:ext cx="1729530" cy="2419302"/>
            <a:chOff x="4865286" y="1624429"/>
            <a:chExt cx="1729530" cy="2419302"/>
          </a:xfrm>
        </p:grpSpPr>
        <p:pic>
          <p:nvPicPr>
            <p:cNvPr id="23" name="Picture 22">
              <a:extLst>
                <a:ext uri="{FF2B5EF4-FFF2-40B4-BE49-F238E27FC236}">
                  <a16:creationId xmlns:a16="http://schemas.microsoft.com/office/drawing/2014/main" id="{E6FF5861-DF17-4A6F-995A-A4BA7D3B5085}"/>
                </a:ext>
              </a:extLst>
            </p:cNvPr>
            <p:cNvPicPr>
              <a:picLocks noChangeAspect="1"/>
            </p:cNvPicPr>
            <p:nvPr/>
          </p:nvPicPr>
          <p:blipFill rotWithShape="1">
            <a:blip r:embed="rId5"/>
            <a:srcRect t="1556" b="1556"/>
            <a:stretch/>
          </p:blipFill>
          <p:spPr>
            <a:xfrm>
              <a:off x="4927271" y="1624429"/>
              <a:ext cx="1605561" cy="2140748"/>
            </a:xfrm>
            <a:prstGeom prst="rect">
              <a:avLst/>
            </a:prstGeom>
          </p:spPr>
        </p:pic>
        <p:sp>
          <p:nvSpPr>
            <p:cNvPr id="16" name="TextBox 15">
              <a:extLst>
                <a:ext uri="{FF2B5EF4-FFF2-40B4-BE49-F238E27FC236}">
                  <a16:creationId xmlns:a16="http://schemas.microsoft.com/office/drawing/2014/main" id="{568D4F03-685A-40D1-8FD6-F37FA0282400}"/>
                </a:ext>
              </a:extLst>
            </p:cNvPr>
            <p:cNvSpPr txBox="1"/>
            <p:nvPr/>
          </p:nvSpPr>
          <p:spPr>
            <a:xfrm>
              <a:off x="4865286" y="3766732"/>
              <a:ext cx="1729530" cy="276999"/>
            </a:xfrm>
            <a:prstGeom prst="rect">
              <a:avLst/>
            </a:prstGeom>
            <a:noFill/>
          </p:spPr>
          <p:txBody>
            <a:bodyPr wrap="square" rtlCol="0">
              <a:spAutoFit/>
            </a:bodyPr>
            <a:lstStyle/>
            <a:p>
              <a:pPr algn="ctr"/>
              <a:r>
                <a:rPr lang="en-US" sz="1200" dirty="0">
                  <a:latin typeface="Candara" panose="020E0502030303020204" pitchFamily="34" charset="0"/>
                </a:rPr>
                <a:t>Herman Frank Cash</a:t>
              </a:r>
              <a:endParaRPr lang="en-US" sz="2000" dirty="0">
                <a:latin typeface="Candara" panose="020E0502030303020204" pitchFamily="34" charset="0"/>
              </a:endParaRPr>
            </a:p>
          </p:txBody>
        </p:sp>
      </p:grpSp>
    </p:spTree>
    <p:extLst>
      <p:ext uri="{BB962C8B-B14F-4D97-AF65-F5344CB8AC3E}">
        <p14:creationId xmlns:p14="http://schemas.microsoft.com/office/powerpoint/2010/main" val="335258385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018A23C-25AE-4B0B-B30A-74C6EB283263}"/>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5098" r="5098"/>
          <a:stretch>
            <a:fillRect/>
          </a:stretch>
        </p:blipFill>
        <p:spPr/>
      </p:pic>
      <p:sp>
        <p:nvSpPr>
          <p:cNvPr id="2" name="Title 1">
            <a:extLst>
              <a:ext uri="{FF2B5EF4-FFF2-40B4-BE49-F238E27FC236}">
                <a16:creationId xmlns:a16="http://schemas.microsoft.com/office/drawing/2014/main" id="{70A75658-D02B-46A5-84AF-D9DBB070AE47}"/>
              </a:ext>
            </a:extLst>
          </p:cNvPr>
          <p:cNvSpPr>
            <a:spLocks noGrp="1"/>
          </p:cNvSpPr>
          <p:nvPr>
            <p:ph type="title"/>
          </p:nvPr>
        </p:nvSpPr>
        <p:spPr>
          <a:xfrm>
            <a:off x="8477250" y="603505"/>
            <a:ext cx="3144774" cy="1149992"/>
          </a:xfrm>
        </p:spPr>
        <p:txBody>
          <a:bodyPr anchor="ctr"/>
          <a:lstStyle/>
          <a:p>
            <a:pPr algn="ctr"/>
            <a:r>
              <a:rPr lang="en-US" b="1" dirty="0">
                <a:latin typeface="Candara" panose="020E0502030303020204" pitchFamily="34" charset="0"/>
              </a:rPr>
              <a:t>Civil Rights Act</a:t>
            </a:r>
            <a:br>
              <a:rPr lang="en-US" b="1" dirty="0">
                <a:latin typeface="Candara" panose="020E0502030303020204" pitchFamily="34" charset="0"/>
              </a:rPr>
            </a:br>
            <a:r>
              <a:rPr lang="en-US" b="1" dirty="0">
                <a:latin typeface="Candara" panose="020E0502030303020204" pitchFamily="34" charset="0"/>
              </a:rPr>
              <a:t>1964</a:t>
            </a:r>
          </a:p>
        </p:txBody>
      </p:sp>
      <p:sp>
        <p:nvSpPr>
          <p:cNvPr id="7" name="Text Placeholder 6">
            <a:extLst>
              <a:ext uri="{FF2B5EF4-FFF2-40B4-BE49-F238E27FC236}">
                <a16:creationId xmlns:a16="http://schemas.microsoft.com/office/drawing/2014/main" id="{AA6B038F-BA52-43F6-BEDB-F34EF78A3D14}"/>
              </a:ext>
            </a:extLst>
          </p:cNvPr>
          <p:cNvSpPr>
            <a:spLocks noGrp="1"/>
          </p:cNvSpPr>
          <p:nvPr>
            <p:ph type="body" sz="half" idx="2"/>
          </p:nvPr>
        </p:nvSpPr>
        <p:spPr>
          <a:xfrm>
            <a:off x="8283388" y="1936375"/>
            <a:ext cx="3528508" cy="4556703"/>
          </a:xfrm>
        </p:spPr>
        <p:txBody>
          <a:bodyPr>
            <a:noAutofit/>
          </a:bodyPr>
          <a:lstStyle/>
          <a:p>
            <a:pPr marL="285750" indent="-285750">
              <a:buFont typeface="Arial" panose="020B0604020202020204" pitchFamily="34" charset="0"/>
              <a:buChar char="•"/>
            </a:pPr>
            <a:r>
              <a:rPr lang="en-US" sz="1700" dirty="0">
                <a:latin typeface="Cambria" panose="02040503050406030204" pitchFamily="18" charset="0"/>
                <a:ea typeface="Cambria" panose="02040503050406030204" pitchFamily="18" charset="0"/>
              </a:rPr>
              <a:t>The 16</a:t>
            </a:r>
            <a:r>
              <a:rPr lang="en-US" sz="1700" baseline="30000" dirty="0">
                <a:latin typeface="Cambria" panose="02040503050406030204" pitchFamily="18" charset="0"/>
                <a:ea typeface="Cambria" panose="02040503050406030204" pitchFamily="18" charset="0"/>
              </a:rPr>
              <a:t>th</a:t>
            </a:r>
            <a:r>
              <a:rPr lang="en-US" sz="1700" dirty="0">
                <a:latin typeface="Cambria" panose="02040503050406030204" pitchFamily="18" charset="0"/>
                <a:ea typeface="Cambria" panose="02040503050406030204" pitchFamily="18" charset="0"/>
              </a:rPr>
              <a:t> Street Church bombing prompted signing of the Civil Rights Act by President Lyndon B. Johnson, July 2, 1964.</a:t>
            </a:r>
          </a:p>
          <a:p>
            <a:pPr marL="285750" indent="-285750">
              <a:buFont typeface="Arial" panose="020B0604020202020204" pitchFamily="34" charset="0"/>
              <a:buChar char="•"/>
            </a:pPr>
            <a:r>
              <a:rPr lang="en-US" sz="1700" b="0" i="0" dirty="0">
                <a:solidFill>
                  <a:srgbClr val="181818"/>
                </a:solidFill>
                <a:effectLst/>
                <a:latin typeface="Cambria" panose="02040503050406030204" pitchFamily="18" charset="0"/>
                <a:ea typeface="Cambria" panose="02040503050406030204" pitchFamily="18" charset="0"/>
              </a:rPr>
              <a:t>Considered the most sweeping civil rights legislation passed by Congress since post-Civil War Reconstruction era.</a:t>
            </a:r>
          </a:p>
          <a:p>
            <a:pPr marL="285750" indent="-285750">
              <a:buFont typeface="Arial" panose="020B0604020202020204" pitchFamily="34" charset="0"/>
              <a:buChar char="•"/>
            </a:pPr>
            <a:r>
              <a:rPr lang="en-US" sz="1700" dirty="0">
                <a:solidFill>
                  <a:srgbClr val="181818"/>
                </a:solidFill>
                <a:latin typeface="Cambria" panose="02040503050406030204" pitchFamily="18" charset="0"/>
                <a:ea typeface="Cambria" panose="02040503050406030204" pitchFamily="18" charset="0"/>
              </a:rPr>
              <a:t>T</a:t>
            </a:r>
            <a:r>
              <a:rPr lang="en-US" sz="1700" b="0" i="0" dirty="0">
                <a:solidFill>
                  <a:srgbClr val="181818"/>
                </a:solidFill>
                <a:effectLst/>
                <a:latin typeface="Cambria" panose="02040503050406030204" pitchFamily="18" charset="0"/>
                <a:ea typeface="Cambria" panose="02040503050406030204" pitchFamily="18" charset="0"/>
              </a:rPr>
              <a:t>he Act prohibited racial discrimination in employment and education and outlawed racial segregation in public places such as schools, buses, parks and swimming pools.</a:t>
            </a:r>
            <a:endParaRPr lang="en-US" sz="1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06249307"/>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3D813D3-C4C6-422B-B8C2-FCAA39C20F6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0241" r="10241"/>
          <a:stretch>
            <a:fillRect/>
          </a:stretch>
        </p:blipFill>
        <p:spPr>
          <a:xfrm>
            <a:off x="1049269" y="220190"/>
            <a:ext cx="6458234" cy="5355858"/>
          </a:xfrm>
        </p:spPr>
      </p:pic>
      <p:sp>
        <p:nvSpPr>
          <p:cNvPr id="3" name="Title 2">
            <a:extLst>
              <a:ext uri="{FF2B5EF4-FFF2-40B4-BE49-F238E27FC236}">
                <a16:creationId xmlns:a16="http://schemas.microsoft.com/office/drawing/2014/main" id="{07775AD2-4AEE-4A1E-9EA9-1853D3951608}"/>
              </a:ext>
            </a:extLst>
          </p:cNvPr>
          <p:cNvSpPr>
            <a:spLocks noGrp="1"/>
          </p:cNvSpPr>
          <p:nvPr>
            <p:ph type="title"/>
          </p:nvPr>
        </p:nvSpPr>
        <p:spPr>
          <a:xfrm>
            <a:off x="8477250" y="603504"/>
            <a:ext cx="3144774" cy="1461964"/>
          </a:xfrm>
        </p:spPr>
        <p:txBody>
          <a:bodyPr anchor="ctr"/>
          <a:lstStyle/>
          <a:p>
            <a:pPr algn="ctr"/>
            <a:r>
              <a:rPr lang="en-US" b="1" dirty="0">
                <a:latin typeface="Candara" panose="020E0502030303020204" pitchFamily="34" charset="0"/>
              </a:rPr>
              <a:t>Selma to Montgomery March: 1965</a:t>
            </a:r>
          </a:p>
        </p:txBody>
      </p:sp>
      <p:sp>
        <p:nvSpPr>
          <p:cNvPr id="4" name="Text Placeholder 3">
            <a:extLst>
              <a:ext uri="{FF2B5EF4-FFF2-40B4-BE49-F238E27FC236}">
                <a16:creationId xmlns:a16="http://schemas.microsoft.com/office/drawing/2014/main" id="{AAE70BBB-E36B-4AA9-9D83-F51B36649715}"/>
              </a:ext>
            </a:extLst>
          </p:cNvPr>
          <p:cNvSpPr>
            <a:spLocks noGrp="1"/>
          </p:cNvSpPr>
          <p:nvPr>
            <p:ph type="body" sz="half" idx="2"/>
          </p:nvPr>
        </p:nvSpPr>
        <p:spPr>
          <a:xfrm>
            <a:off x="8261874" y="2162287"/>
            <a:ext cx="3506992" cy="4313817"/>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March for voting rights organized by SCLC and SNCC.</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Occurred in three stages:</a:t>
            </a:r>
          </a:p>
          <a:p>
            <a:pPr marL="548640" lvl="1" indent="-182880">
              <a:buFont typeface="Arial" panose="020B0604020202020204" pitchFamily="34" charset="0"/>
              <a:buChar char="•"/>
            </a:pPr>
            <a:r>
              <a:rPr lang="en-US" sz="1500" dirty="0">
                <a:latin typeface="Cambria" panose="02040503050406030204" pitchFamily="18" charset="0"/>
                <a:ea typeface="Cambria" panose="02040503050406030204" pitchFamily="18" charset="0"/>
              </a:rPr>
              <a:t>“Bloody Sunday,” on the Edmund Pettus Bridge, March 7 </a:t>
            </a:r>
          </a:p>
          <a:p>
            <a:pPr marL="548640" lvl="1" indent="-182880">
              <a:buFont typeface="Arial" panose="020B0604020202020204" pitchFamily="34" charset="0"/>
              <a:buChar char="•"/>
            </a:pPr>
            <a:r>
              <a:rPr lang="en-US" sz="1500" dirty="0">
                <a:latin typeface="Cambria" panose="02040503050406030204" pitchFamily="18" charset="0"/>
                <a:ea typeface="Cambria" panose="02040503050406030204" pitchFamily="18" charset="0"/>
              </a:rPr>
              <a:t>“Turn-Around Tuesday,” March 9</a:t>
            </a:r>
          </a:p>
          <a:p>
            <a:pPr marL="548640" lvl="1" indent="-182880">
              <a:buFont typeface="Arial" panose="020B0604020202020204" pitchFamily="34" charset="0"/>
              <a:buChar char="•"/>
            </a:pPr>
            <a:r>
              <a:rPr lang="en-US" sz="1500" dirty="0">
                <a:latin typeface="Cambria" panose="02040503050406030204" pitchFamily="18" charset="0"/>
                <a:ea typeface="Cambria" panose="02040503050406030204" pitchFamily="18" charset="0"/>
              </a:rPr>
              <a:t>2000 people completed the March to the state capitol of Montgomery, March 21-25</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March secured passage of the 1965 Voting Rights Act first awarded African Americans by the 15</a:t>
            </a:r>
            <a:r>
              <a:rPr lang="en-US" baseline="30000" dirty="0">
                <a:latin typeface="Cambria" panose="02040503050406030204" pitchFamily="18" charset="0"/>
                <a:ea typeface="Cambria" panose="02040503050406030204" pitchFamily="18" charset="0"/>
              </a:rPr>
              <a:t>th</a:t>
            </a:r>
            <a:r>
              <a:rPr lang="en-US" dirty="0">
                <a:latin typeface="Cambria" panose="02040503050406030204" pitchFamily="18" charset="0"/>
                <a:ea typeface="Cambria" panose="02040503050406030204" pitchFamily="18" charset="0"/>
              </a:rPr>
              <a:t> Amendment, February 3, 1870. </a:t>
            </a:r>
          </a:p>
        </p:txBody>
      </p:sp>
      <p:sp>
        <p:nvSpPr>
          <p:cNvPr id="5" name="TextBox 4">
            <a:extLst>
              <a:ext uri="{FF2B5EF4-FFF2-40B4-BE49-F238E27FC236}">
                <a16:creationId xmlns:a16="http://schemas.microsoft.com/office/drawing/2014/main" id="{DDB9AC58-C290-4C34-85F6-9FD830C7C63C}"/>
              </a:ext>
            </a:extLst>
          </p:cNvPr>
          <p:cNvSpPr txBox="1"/>
          <p:nvPr/>
        </p:nvSpPr>
        <p:spPr>
          <a:xfrm>
            <a:off x="615810" y="5639589"/>
            <a:ext cx="7325152" cy="1077218"/>
          </a:xfrm>
          <a:prstGeom prst="rect">
            <a:avLst/>
          </a:prstGeom>
          <a:noFill/>
        </p:spPr>
        <p:txBody>
          <a:bodyPr wrap="square" rtlCol="0">
            <a:spAutoFit/>
          </a:bodyPr>
          <a:lstStyle/>
          <a:p>
            <a:r>
              <a:rPr lang="en-US" sz="1600" b="0" i="0" dirty="0">
                <a:effectLst/>
                <a:latin typeface="Candara" panose="020E0502030303020204" pitchFamily="34" charset="0"/>
              </a:rPr>
              <a:t>The 1965 Voting Rights Act banned literacy tests as a requirement for voting, mandated federal oversight of voter registration in areas where tests had previously been used, and gave the U.S. </a:t>
            </a:r>
            <a:r>
              <a:rPr lang="en-US" sz="1600" dirty="0">
                <a:latin typeface="Candara" panose="020E0502030303020204" pitchFamily="34" charset="0"/>
              </a:rPr>
              <a:t>A</a:t>
            </a:r>
            <a:r>
              <a:rPr lang="en-US" sz="1600" b="0" i="0" dirty="0">
                <a:effectLst/>
                <a:latin typeface="Candara" panose="020E0502030303020204" pitchFamily="34" charset="0"/>
              </a:rPr>
              <a:t>ttorney </a:t>
            </a:r>
            <a:r>
              <a:rPr lang="en-US" sz="1600" dirty="0">
                <a:latin typeface="Candara" panose="020E0502030303020204" pitchFamily="34" charset="0"/>
              </a:rPr>
              <a:t>G</a:t>
            </a:r>
            <a:r>
              <a:rPr lang="en-US" sz="1600" b="0" i="0" dirty="0">
                <a:effectLst/>
                <a:latin typeface="Candara" panose="020E0502030303020204" pitchFamily="34" charset="0"/>
              </a:rPr>
              <a:t>eneral the duty of challenging the use of poll taxes for state and local elections.</a:t>
            </a:r>
            <a:endParaRPr lang="en-US" sz="1600" dirty="0">
              <a:latin typeface="Candara" panose="020E0502030303020204" pitchFamily="34" charset="0"/>
            </a:endParaRPr>
          </a:p>
        </p:txBody>
      </p:sp>
    </p:spTree>
    <p:extLst>
      <p:ext uri="{BB962C8B-B14F-4D97-AF65-F5344CB8AC3E}">
        <p14:creationId xmlns:p14="http://schemas.microsoft.com/office/powerpoint/2010/main" val="4015114695"/>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152FC-335F-4FBD-A1F5-BE936D8BE7FA}"/>
              </a:ext>
            </a:extLst>
          </p:cNvPr>
          <p:cNvSpPr>
            <a:spLocks noGrp="1"/>
          </p:cNvSpPr>
          <p:nvPr>
            <p:ph type="ctrTitle"/>
          </p:nvPr>
        </p:nvSpPr>
        <p:spPr/>
        <p:txBody>
          <a:bodyPr/>
          <a:lstStyle/>
          <a:p>
            <a:r>
              <a:rPr lang="en-US" cap="small" dirty="0">
                <a:solidFill>
                  <a:schemeClr val="tx1"/>
                </a:solidFill>
                <a:latin typeface="Candara" panose="020E0502030303020204" pitchFamily="34" charset="0"/>
              </a:rPr>
              <a:t>The Movement Remains</a:t>
            </a:r>
          </a:p>
        </p:txBody>
      </p:sp>
      <p:sp>
        <p:nvSpPr>
          <p:cNvPr id="3" name="Subtitle 2">
            <a:extLst>
              <a:ext uri="{FF2B5EF4-FFF2-40B4-BE49-F238E27FC236}">
                <a16:creationId xmlns:a16="http://schemas.microsoft.com/office/drawing/2014/main" id="{45A66C8D-A8E5-4F59-9ED5-9C020D2CA4FD}"/>
              </a:ext>
            </a:extLst>
          </p:cNvPr>
          <p:cNvSpPr>
            <a:spLocks noGrp="1"/>
          </p:cNvSpPr>
          <p:nvPr>
            <p:ph type="subTitle" idx="1"/>
          </p:nvPr>
        </p:nvSpPr>
        <p:spPr/>
        <p:txBody>
          <a:bodyPr/>
          <a:lstStyle/>
          <a:p>
            <a:r>
              <a:rPr lang="en-US" dirty="0">
                <a:solidFill>
                  <a:schemeClr val="tx1"/>
                </a:solidFill>
                <a:latin typeface="Candara" panose="020E0502030303020204" pitchFamily="34" charset="0"/>
              </a:rPr>
              <a:t>1964-2021</a:t>
            </a:r>
          </a:p>
        </p:txBody>
      </p:sp>
    </p:spTree>
    <p:extLst>
      <p:ext uri="{BB962C8B-B14F-4D97-AF65-F5344CB8AC3E}">
        <p14:creationId xmlns:p14="http://schemas.microsoft.com/office/powerpoint/2010/main" val="4032151945"/>
      </p:ext>
    </p:extLst>
  </p:cSld>
  <p:clrMapOvr>
    <a:masterClrMapping/>
  </p:clrMapOvr>
  <mc:AlternateContent xmlns:mc="http://schemas.openxmlformats.org/markup-compatibility/2006" xmlns:p14="http://schemas.microsoft.com/office/powerpoint/2010/main">
    <mc:Choice Requires="p14">
      <p:transition spd="med" p14:dur="700" advClick="0" advTm="4000">
        <p:fade/>
      </p:transition>
    </mc:Choice>
    <mc:Fallback xmlns="">
      <p:transition spd="med" advClick="0" advTm="4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CFB9783-6813-4876-9125-A52084AE5858}"/>
              </a:ext>
            </a:extLst>
          </p:cNvPr>
          <p:cNvPicPr>
            <a:picLocks noGrp="1" noChangeAspect="1"/>
          </p:cNvPicPr>
          <p:nvPr>
            <p:ph type="pic" idx="1"/>
          </p:nvPr>
        </p:nvPicPr>
        <p:blipFill rotWithShape="1">
          <a:blip r:embed="rId2"/>
          <a:srcRect l="22113" r="22113"/>
          <a:stretch/>
        </p:blipFill>
        <p:spPr>
          <a:xfrm>
            <a:off x="4428215" y="483162"/>
            <a:ext cx="3335570" cy="4447427"/>
          </a:xfrm>
        </p:spPr>
      </p:pic>
      <p:sp>
        <p:nvSpPr>
          <p:cNvPr id="3" name="Title 2">
            <a:extLst>
              <a:ext uri="{FF2B5EF4-FFF2-40B4-BE49-F238E27FC236}">
                <a16:creationId xmlns:a16="http://schemas.microsoft.com/office/drawing/2014/main" id="{5380336B-A667-4654-8F4A-C5A6BCDF2EB1}"/>
              </a:ext>
            </a:extLst>
          </p:cNvPr>
          <p:cNvSpPr>
            <a:spLocks noGrp="1"/>
          </p:cNvSpPr>
          <p:nvPr>
            <p:ph type="title"/>
          </p:nvPr>
        </p:nvSpPr>
        <p:spPr/>
        <p:txBody>
          <a:bodyPr anchor="ctr"/>
          <a:lstStyle/>
          <a:p>
            <a:pPr algn="ctr"/>
            <a:r>
              <a:rPr lang="en-US" b="1" dirty="0">
                <a:latin typeface="Candara" panose="020E0502030303020204" pitchFamily="34" charset="0"/>
              </a:rPr>
              <a:t>Jasper, Texas</a:t>
            </a:r>
            <a:br>
              <a:rPr lang="en-US" b="1" dirty="0">
                <a:latin typeface="Candara" panose="020E0502030303020204" pitchFamily="34" charset="0"/>
              </a:rPr>
            </a:br>
            <a:r>
              <a:rPr lang="en-US" sz="2800" b="1" dirty="0">
                <a:latin typeface="Candara" panose="020E0502030303020204" pitchFamily="34" charset="0"/>
              </a:rPr>
              <a:t>June 7, 1998</a:t>
            </a:r>
            <a:endParaRPr lang="en-US" b="1" dirty="0">
              <a:latin typeface="Candara" panose="020E0502030303020204" pitchFamily="34" charset="0"/>
            </a:endParaRPr>
          </a:p>
        </p:txBody>
      </p:sp>
      <p:sp>
        <p:nvSpPr>
          <p:cNvPr id="4" name="Text Placeholder 3">
            <a:extLst>
              <a:ext uri="{FF2B5EF4-FFF2-40B4-BE49-F238E27FC236}">
                <a16:creationId xmlns:a16="http://schemas.microsoft.com/office/drawing/2014/main" id="{AD167B2C-8FF6-4E3B-9EB1-711585B0DF46}"/>
              </a:ext>
            </a:extLst>
          </p:cNvPr>
          <p:cNvSpPr>
            <a:spLocks noGrp="1"/>
          </p:cNvSpPr>
          <p:nvPr>
            <p:ph type="body" sz="half" idx="2"/>
          </p:nvPr>
        </p:nvSpPr>
        <p:spPr>
          <a:xfrm>
            <a:off x="8286454" y="2249424"/>
            <a:ext cx="3460246" cy="4215921"/>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James Byrd, Jr., 49, </a:t>
            </a:r>
            <a:r>
              <a:rPr lang="en-US" b="0" i="0" dirty="0">
                <a:effectLst/>
                <a:latin typeface="Cambria" panose="02040503050406030204" pitchFamily="18" charset="0"/>
                <a:ea typeface="Cambria" panose="02040503050406030204" pitchFamily="18" charset="0"/>
              </a:rPr>
              <a:t>drug three miles behind a pickup truck along an asphalt road </a:t>
            </a:r>
            <a:r>
              <a:rPr lang="en-US" dirty="0">
                <a:latin typeface="Cambria" panose="02040503050406030204" pitchFamily="18" charset="0"/>
                <a:ea typeface="Cambria" panose="02040503050406030204" pitchFamily="18" charset="0"/>
              </a:rPr>
              <a:t>by 3 white supremacists: </a:t>
            </a:r>
            <a:r>
              <a:rPr lang="en-US" b="0" i="0" dirty="0">
                <a:effectLst/>
                <a:latin typeface="Cambria" panose="02040503050406030204" pitchFamily="18" charset="0"/>
                <a:ea typeface="Cambria" panose="02040503050406030204" pitchFamily="18" charset="0"/>
              </a:rPr>
              <a:t>Shawn Berry, Lawrence Brewer, and John King. </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Byrd remained conscious for much of his ordeal.</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The murderers then drove another </a:t>
            </a:r>
            <a:r>
              <a:rPr lang="en-US" dirty="0">
                <a:latin typeface="Cambria" panose="02040503050406030204" pitchFamily="18" charset="0"/>
                <a:ea typeface="Cambria" panose="02040503050406030204" pitchFamily="18" charset="0"/>
              </a:rPr>
              <a:t>1½ </a:t>
            </a:r>
            <a:r>
              <a:rPr lang="en-US" b="0" i="0" dirty="0">
                <a:effectLst/>
                <a:latin typeface="Cambria" panose="02040503050406030204" pitchFamily="18" charset="0"/>
                <a:ea typeface="Cambria" panose="02040503050406030204" pitchFamily="18" charset="0"/>
              </a:rPr>
              <a:t>miles before dumping his torso in front of a black church.</a:t>
            </a:r>
            <a:endParaRPr lang="en-US"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A6331B1F-2BD0-4706-A357-DFE7E405C27D}"/>
              </a:ext>
            </a:extLst>
          </p:cNvPr>
          <p:cNvSpPr txBox="1"/>
          <p:nvPr/>
        </p:nvSpPr>
        <p:spPr>
          <a:xfrm>
            <a:off x="445299" y="5225911"/>
            <a:ext cx="7318485" cy="1077218"/>
          </a:xfrm>
          <a:prstGeom prst="rect">
            <a:avLst/>
          </a:prstGeom>
          <a:noFill/>
        </p:spPr>
        <p:txBody>
          <a:bodyPr wrap="square">
            <a:spAutoFit/>
          </a:bodyPr>
          <a:lstStyle/>
          <a:p>
            <a:r>
              <a:rPr lang="en-US" sz="1600" b="0" i="0" dirty="0">
                <a:effectLst/>
                <a:latin typeface="Candara" panose="020E0502030303020204" pitchFamily="34" charset="0"/>
              </a:rPr>
              <a:t>April 24, 2019: John William King (</a:t>
            </a:r>
            <a:r>
              <a:rPr lang="en-US" sz="1600" dirty="0">
                <a:latin typeface="Candara" panose="020E0502030303020204" pitchFamily="34" charset="0"/>
              </a:rPr>
              <a:t>right) </a:t>
            </a:r>
            <a:r>
              <a:rPr lang="en-US" sz="1600" b="0" i="0" dirty="0">
                <a:effectLst/>
                <a:latin typeface="Candara" panose="020E0502030303020204" pitchFamily="34" charset="0"/>
              </a:rPr>
              <a:t>became the last man executed for the dragging death of James Byrd, Jr. Byrd’s death resulted in congressional passage of </a:t>
            </a:r>
            <a:r>
              <a:rPr lang="en-US" sz="1600" i="1" dirty="0">
                <a:effectLst/>
                <a:latin typeface="Candara" panose="020E0502030303020204" pitchFamily="34" charset="0"/>
              </a:rPr>
              <a:t>the Matthew Shepard and James Byrd Jr. Hate Crimes Prevention Act </a:t>
            </a:r>
            <a:r>
              <a:rPr lang="en-US" sz="1600" b="0" i="0" dirty="0">
                <a:effectLst/>
                <a:latin typeface="Candara" panose="020E0502030303020204" pitchFamily="34" charset="0"/>
              </a:rPr>
              <a:t>signed into law by President Barack Obama, October 28, 2009.</a:t>
            </a:r>
            <a:endParaRPr lang="en-US" sz="1600" dirty="0">
              <a:latin typeface="Candara" panose="020E0502030303020204" pitchFamily="34" charset="0"/>
            </a:endParaRPr>
          </a:p>
        </p:txBody>
      </p:sp>
      <p:pic>
        <p:nvPicPr>
          <p:cNvPr id="2" name="Picture 1">
            <a:extLst>
              <a:ext uri="{FF2B5EF4-FFF2-40B4-BE49-F238E27FC236}">
                <a16:creationId xmlns:a16="http://schemas.microsoft.com/office/drawing/2014/main" id="{6BB85CF2-9381-481F-B144-ABF70A341479}"/>
              </a:ext>
            </a:extLst>
          </p:cNvPr>
          <p:cNvPicPr>
            <a:picLocks noChangeAspect="1"/>
          </p:cNvPicPr>
          <p:nvPr/>
        </p:nvPicPr>
        <p:blipFill rotWithShape="1">
          <a:blip r:embed="rId3"/>
          <a:srcRect l="4741" r="4741"/>
          <a:stretch/>
        </p:blipFill>
        <p:spPr>
          <a:xfrm>
            <a:off x="445300" y="483161"/>
            <a:ext cx="3335570" cy="4447427"/>
          </a:xfrm>
          <a:prstGeom prst="rect">
            <a:avLst/>
          </a:prstGeom>
        </p:spPr>
      </p:pic>
    </p:spTree>
    <p:extLst>
      <p:ext uri="{BB962C8B-B14F-4D97-AF65-F5344CB8AC3E}">
        <p14:creationId xmlns:p14="http://schemas.microsoft.com/office/powerpoint/2010/main" val="384658800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0E1FC4D-8722-495C-8F32-E4E06332E93A}"/>
              </a:ext>
            </a:extLst>
          </p:cNvPr>
          <p:cNvPicPr>
            <a:picLocks noGrp="1" noChangeAspect="1"/>
          </p:cNvPicPr>
          <p:nvPr>
            <p:ph type="pic" idx="1"/>
          </p:nvPr>
        </p:nvPicPr>
        <p:blipFill>
          <a:blip r:embed="rId2"/>
          <a:srcRect l="16068" r="16068"/>
          <a:stretch>
            <a:fillRect/>
          </a:stretch>
        </p:blipFill>
        <p:spPr/>
      </p:pic>
      <p:sp>
        <p:nvSpPr>
          <p:cNvPr id="3" name="Title 2">
            <a:extLst>
              <a:ext uri="{FF2B5EF4-FFF2-40B4-BE49-F238E27FC236}">
                <a16:creationId xmlns:a16="http://schemas.microsoft.com/office/drawing/2014/main" id="{3ED885F2-D4A5-48BD-931D-89F5681F7E41}"/>
              </a:ext>
            </a:extLst>
          </p:cNvPr>
          <p:cNvSpPr>
            <a:spLocks noGrp="1"/>
          </p:cNvSpPr>
          <p:nvPr>
            <p:ph type="title"/>
          </p:nvPr>
        </p:nvSpPr>
        <p:spPr/>
        <p:txBody>
          <a:bodyPr anchor="ctr"/>
          <a:lstStyle/>
          <a:p>
            <a:pPr algn="ctr"/>
            <a:r>
              <a:rPr lang="en-US" b="1" dirty="0">
                <a:latin typeface="Candara" panose="020E0502030303020204" pitchFamily="34" charset="0"/>
              </a:rPr>
              <a:t>Sanford, Florida</a:t>
            </a:r>
            <a:br>
              <a:rPr lang="en-US" b="1" dirty="0">
                <a:latin typeface="Candara" panose="020E0502030303020204" pitchFamily="34" charset="0"/>
              </a:rPr>
            </a:br>
            <a:r>
              <a:rPr lang="en-US" sz="2800" b="1" dirty="0">
                <a:latin typeface="Candara" panose="020E0502030303020204" pitchFamily="34" charset="0"/>
              </a:rPr>
              <a:t>February 26, 2012</a:t>
            </a:r>
            <a:endParaRPr lang="en-US" dirty="0">
              <a:latin typeface="Candara" panose="020E0502030303020204" pitchFamily="34" charset="0"/>
            </a:endParaRPr>
          </a:p>
        </p:txBody>
      </p:sp>
      <p:sp>
        <p:nvSpPr>
          <p:cNvPr id="4" name="Text Placeholder 3">
            <a:extLst>
              <a:ext uri="{FF2B5EF4-FFF2-40B4-BE49-F238E27FC236}">
                <a16:creationId xmlns:a16="http://schemas.microsoft.com/office/drawing/2014/main" id="{43379BEC-B984-4084-A1DA-415DC2E36109}"/>
              </a:ext>
            </a:extLst>
          </p:cNvPr>
          <p:cNvSpPr>
            <a:spLocks noGrp="1"/>
          </p:cNvSpPr>
          <p:nvPr>
            <p:ph type="body" sz="half" idx="2"/>
          </p:nvPr>
        </p:nvSpPr>
        <p:spPr>
          <a:xfrm>
            <a:off x="8271545" y="2386584"/>
            <a:ext cx="3529594" cy="3511296"/>
          </a:xfrm>
        </p:spPr>
        <p:txBody>
          <a:bodyPr>
            <a:normAutofit/>
          </a:bodyPr>
          <a:lstStyle/>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Trayvon Martin, 17, killed by neighborhood watch </a:t>
            </a:r>
            <a:r>
              <a:rPr lang="en-US" dirty="0">
                <a:solidFill>
                  <a:srgbClr val="000000"/>
                </a:solidFill>
                <a:latin typeface="Cambria" panose="02040503050406030204" pitchFamily="18" charset="0"/>
                <a:ea typeface="Cambria" panose="02040503050406030204" pitchFamily="18" charset="0"/>
              </a:rPr>
              <a:t>captain </a:t>
            </a:r>
            <a:r>
              <a:rPr lang="en-US" b="0" i="0" dirty="0">
                <a:solidFill>
                  <a:srgbClr val="000000"/>
                </a:solidFill>
                <a:effectLst/>
                <a:latin typeface="Cambria" panose="02040503050406030204" pitchFamily="18" charset="0"/>
                <a:ea typeface="Cambria" panose="02040503050406030204" pitchFamily="18" charset="0"/>
              </a:rPr>
              <a:t>George Zimmerman, after Zimmerman was advised by police not to follow or harass Martin.</a:t>
            </a: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July 1, 2013: Zimmerman found not guilty on all charges by six white female and one mixed-race juror.</a:t>
            </a:r>
            <a:endParaRPr lang="en-US"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848B620-86F9-4107-A246-A6EA8F7A7CF0}"/>
              </a:ext>
            </a:extLst>
          </p:cNvPr>
          <p:cNvSpPr txBox="1"/>
          <p:nvPr/>
        </p:nvSpPr>
        <p:spPr>
          <a:xfrm>
            <a:off x="8271545" y="6140741"/>
            <a:ext cx="3414319" cy="276999"/>
          </a:xfrm>
          <a:prstGeom prst="rect">
            <a:avLst/>
          </a:prstGeom>
          <a:noFill/>
        </p:spPr>
        <p:txBody>
          <a:bodyPr wrap="square" rtlCol="0">
            <a:spAutoFit/>
          </a:bodyPr>
          <a:lstStyle/>
          <a:p>
            <a:r>
              <a:rPr lang="en-US" sz="1200" i="1" dirty="0">
                <a:solidFill>
                  <a:srgbClr val="FF0000"/>
                </a:solidFill>
              </a:rPr>
              <a:t>Image by Jerome Horton</a:t>
            </a:r>
          </a:p>
        </p:txBody>
      </p:sp>
    </p:spTree>
    <p:extLst>
      <p:ext uri="{BB962C8B-B14F-4D97-AF65-F5344CB8AC3E}">
        <p14:creationId xmlns:p14="http://schemas.microsoft.com/office/powerpoint/2010/main" val="2402060589"/>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530CC654-E4C1-47A8-BA4A-8B30A6C82A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110" y="3109951"/>
            <a:ext cx="19161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a:extLst>
              <a:ext uri="{FF2B5EF4-FFF2-40B4-BE49-F238E27FC236}">
                <a16:creationId xmlns:a16="http://schemas.microsoft.com/office/drawing/2014/main" id="{9839D1BF-2871-4FAD-B899-998D27EFE7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71901" y="1577563"/>
            <a:ext cx="1930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a:extLst>
              <a:ext uri="{FF2B5EF4-FFF2-40B4-BE49-F238E27FC236}">
                <a16:creationId xmlns:a16="http://schemas.microsoft.com/office/drawing/2014/main" id="{DD12BED2-7046-434A-82D4-7514668E13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25190" y="3219451"/>
            <a:ext cx="19859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2">
            <a:extLst>
              <a:ext uri="{FF2B5EF4-FFF2-40B4-BE49-F238E27FC236}">
                <a16:creationId xmlns:a16="http://schemas.microsoft.com/office/drawing/2014/main" id="{BB7E54D1-072D-4E04-9D12-102AC88900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20525" y="3109952"/>
            <a:ext cx="1972427" cy="14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a:extLst>
              <a:ext uri="{FF2B5EF4-FFF2-40B4-BE49-F238E27FC236}">
                <a16:creationId xmlns:a16="http://schemas.microsoft.com/office/drawing/2014/main" id="{0F655144-5015-4CD3-B06E-95C68A8DDB4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7017" y="1566863"/>
            <a:ext cx="18780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2">
            <a:extLst>
              <a:ext uri="{FF2B5EF4-FFF2-40B4-BE49-F238E27FC236}">
                <a16:creationId xmlns:a16="http://schemas.microsoft.com/office/drawing/2014/main" id="{D0886D92-E596-4639-BB84-12594E64672D}"/>
              </a:ext>
            </a:extLst>
          </p:cNvPr>
          <p:cNvGrpSpPr>
            <a:grpSpLocks/>
          </p:cNvGrpSpPr>
          <p:nvPr/>
        </p:nvGrpSpPr>
        <p:grpSpPr bwMode="auto">
          <a:xfrm>
            <a:off x="6620525" y="1556888"/>
            <a:ext cx="1930400" cy="1525625"/>
            <a:chOff x="4966199" y="1584000"/>
            <a:chExt cx="1929587" cy="1525654"/>
          </a:xfrm>
        </p:grpSpPr>
        <p:pic>
          <p:nvPicPr>
            <p:cNvPr id="11284" name="Picture 8">
              <a:extLst>
                <a:ext uri="{FF2B5EF4-FFF2-40B4-BE49-F238E27FC236}">
                  <a16:creationId xmlns:a16="http://schemas.microsoft.com/office/drawing/2014/main" id="{86D1C719-17E7-4B9D-BAE5-F6371A8FBC9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66199" y="1584000"/>
              <a:ext cx="1929587" cy="15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5A0C481-646F-47F9-AD21-ABEE64271A6F}"/>
                </a:ext>
              </a:extLst>
            </p:cNvPr>
            <p:cNvSpPr txBox="1"/>
            <p:nvPr/>
          </p:nvSpPr>
          <p:spPr>
            <a:xfrm>
              <a:off x="5208984" y="2828211"/>
              <a:ext cx="1444017" cy="254005"/>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Black / White Dialogue</a:t>
              </a:r>
            </a:p>
          </p:txBody>
        </p:sp>
      </p:grpSp>
      <p:grpSp>
        <p:nvGrpSpPr>
          <p:cNvPr id="11272" name="Group 3">
            <a:extLst>
              <a:ext uri="{FF2B5EF4-FFF2-40B4-BE49-F238E27FC236}">
                <a16:creationId xmlns:a16="http://schemas.microsoft.com/office/drawing/2014/main" id="{8056BBA8-847A-4A48-96F5-D0881BB24508}"/>
              </a:ext>
            </a:extLst>
          </p:cNvPr>
          <p:cNvGrpSpPr>
            <a:grpSpLocks/>
          </p:cNvGrpSpPr>
          <p:nvPr/>
        </p:nvGrpSpPr>
        <p:grpSpPr bwMode="auto">
          <a:xfrm>
            <a:off x="3937001" y="3017869"/>
            <a:ext cx="1765300" cy="1484466"/>
            <a:chOff x="3010264" y="3212103"/>
            <a:chExt cx="1764411" cy="1484146"/>
          </a:xfrm>
        </p:grpSpPr>
        <p:pic>
          <p:nvPicPr>
            <p:cNvPr id="11282" name="Picture 11">
              <a:extLst>
                <a:ext uri="{FF2B5EF4-FFF2-40B4-BE49-F238E27FC236}">
                  <a16:creationId xmlns:a16="http://schemas.microsoft.com/office/drawing/2014/main" id="{120BFF76-A1E7-4F89-BEBE-025EB0AB52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10264" y="3212103"/>
              <a:ext cx="1764411"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200CB6D-72A1-4976-99FC-ECE861FD4ECA}"/>
                </a:ext>
              </a:extLst>
            </p:cNvPr>
            <p:cNvSpPr txBox="1"/>
            <p:nvPr/>
          </p:nvSpPr>
          <p:spPr>
            <a:xfrm>
              <a:off x="3103880" y="4280414"/>
              <a:ext cx="1577180" cy="415835"/>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Langston Education and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Arts Development, Inc.</a:t>
              </a:r>
            </a:p>
          </p:txBody>
        </p:sp>
      </p:grpSp>
      <p:grpSp>
        <p:nvGrpSpPr>
          <p:cNvPr id="11273" name="Group 1">
            <a:extLst>
              <a:ext uri="{FF2B5EF4-FFF2-40B4-BE49-F238E27FC236}">
                <a16:creationId xmlns:a16="http://schemas.microsoft.com/office/drawing/2014/main" id="{E0BF5D95-1BB5-4EF5-9902-B8CE1046E29A}"/>
              </a:ext>
            </a:extLst>
          </p:cNvPr>
          <p:cNvGrpSpPr>
            <a:grpSpLocks/>
          </p:cNvGrpSpPr>
          <p:nvPr/>
        </p:nvGrpSpPr>
        <p:grpSpPr bwMode="auto">
          <a:xfrm>
            <a:off x="9361618" y="4726450"/>
            <a:ext cx="1905000" cy="1524001"/>
            <a:chOff x="7068595" y="4746481"/>
            <a:chExt cx="1906291" cy="1523455"/>
          </a:xfrm>
        </p:grpSpPr>
        <p:pic>
          <p:nvPicPr>
            <p:cNvPr id="11280" name="Picture 14">
              <a:extLst>
                <a:ext uri="{FF2B5EF4-FFF2-40B4-BE49-F238E27FC236}">
                  <a16:creationId xmlns:a16="http://schemas.microsoft.com/office/drawing/2014/main" id="{1EEAFF83-3740-4D9D-9080-AAE0D0E5B80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68595" y="4746481"/>
              <a:ext cx="1758368"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19C7E2B-EC59-4D98-A379-34DDFDA3EEB4}"/>
                </a:ext>
              </a:extLst>
            </p:cNvPr>
            <p:cNvSpPr txBox="1"/>
            <p:nvPr/>
          </p:nvSpPr>
          <p:spPr>
            <a:xfrm>
              <a:off x="7068595" y="5854160"/>
              <a:ext cx="1906291" cy="415776"/>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Northeast Tennessee Tourism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Association (NETTA)</a:t>
              </a:r>
            </a:p>
          </p:txBody>
        </p:sp>
      </p:grpSp>
      <p:pic>
        <p:nvPicPr>
          <p:cNvPr id="11274" name="Picture 25">
            <a:extLst>
              <a:ext uri="{FF2B5EF4-FFF2-40B4-BE49-F238E27FC236}">
                <a16:creationId xmlns:a16="http://schemas.microsoft.com/office/drawing/2014/main" id="{A91E5D16-646D-4C21-BBD2-E616C46BA1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09306" y="5280437"/>
            <a:ext cx="29733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97B2A1C-154F-4A5F-B3F9-B935348C2960}"/>
              </a:ext>
            </a:extLst>
          </p:cNvPr>
          <p:cNvSpPr txBox="1"/>
          <p:nvPr/>
        </p:nvSpPr>
        <p:spPr>
          <a:xfrm>
            <a:off x="1802998" y="389405"/>
            <a:ext cx="8586005" cy="646331"/>
          </a:xfrm>
          <a:prstGeom prst="rect">
            <a:avLst/>
          </a:prstGeom>
          <a:noFill/>
        </p:spPr>
        <p:txBody>
          <a:bodyPr wrap="none">
            <a:spAutoFit/>
          </a:bodyPr>
          <a:lstStyle/>
          <a:p>
            <a:pPr marL="0" marR="0" lvl="0" indent="0" algn="l" defTabSz="68559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ndara" panose="020E0502030303020204" pitchFamily="34" charset="0"/>
                <a:ea typeface="+mn-ea"/>
                <a:cs typeface="+mn-cs"/>
              </a:rPr>
              <a:t>Thanks and appreciation to our supporters:</a:t>
            </a:r>
          </a:p>
        </p:txBody>
      </p:sp>
      <p:grpSp>
        <p:nvGrpSpPr>
          <p:cNvPr id="11276" name="Group 4">
            <a:extLst>
              <a:ext uri="{FF2B5EF4-FFF2-40B4-BE49-F238E27FC236}">
                <a16:creationId xmlns:a16="http://schemas.microsoft.com/office/drawing/2014/main" id="{88A0C0EA-695B-4ADD-9ADE-EC06F980E6E4}"/>
              </a:ext>
            </a:extLst>
          </p:cNvPr>
          <p:cNvGrpSpPr>
            <a:grpSpLocks/>
          </p:cNvGrpSpPr>
          <p:nvPr/>
        </p:nvGrpSpPr>
        <p:grpSpPr bwMode="auto">
          <a:xfrm>
            <a:off x="789972" y="5080505"/>
            <a:ext cx="2084387" cy="1160463"/>
            <a:chOff x="913193" y="4902771"/>
            <a:chExt cx="2084225" cy="1159623"/>
          </a:xfrm>
        </p:grpSpPr>
        <p:pic>
          <p:nvPicPr>
            <p:cNvPr id="11278" name="Picture 5" descr="A close up of a sign&#10;&#10;Description automatically generated">
              <a:extLst>
                <a:ext uri="{FF2B5EF4-FFF2-40B4-BE49-F238E27FC236}">
                  <a16:creationId xmlns:a16="http://schemas.microsoft.com/office/drawing/2014/main" id="{785032A3-9EC0-4E7B-B801-0D7354ACB9D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15295" y="4902771"/>
              <a:ext cx="2038150" cy="83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CD4418-4F5A-4B1F-8447-874B1CF15604}"/>
                </a:ext>
              </a:extLst>
            </p:cNvPr>
            <p:cNvSpPr txBox="1"/>
            <p:nvPr/>
          </p:nvSpPr>
          <p:spPr>
            <a:xfrm>
              <a:off x="913193" y="5808578"/>
              <a:ext cx="2084225" cy="253816"/>
            </a:xfrm>
            <a:prstGeom prst="rect">
              <a:avLst/>
            </a:prstGeom>
            <a:noFill/>
          </p:spPr>
          <p:txBody>
            <a:bodyPr wrap="none">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ndara" panose="020E0502030303020204" pitchFamily="34" charset="0"/>
                  <a:ea typeface="Calibri" panose="020F0502020204030204" pitchFamily="34" charset="0"/>
                  <a:cs typeface="+mn-cs"/>
                </a:rPr>
                <a:t>Leadership and Civic Engagement</a:t>
              </a:r>
            </a:p>
          </p:txBody>
        </p:sp>
      </p:grpSp>
      <p:sp>
        <p:nvSpPr>
          <p:cNvPr id="27" name="TextBox 26">
            <a:extLst>
              <a:ext uri="{FF2B5EF4-FFF2-40B4-BE49-F238E27FC236}">
                <a16:creationId xmlns:a16="http://schemas.microsoft.com/office/drawing/2014/main" id="{4EAA1C2A-3A1D-47BD-A8C0-0D3CEA5B0C0D}"/>
              </a:ext>
            </a:extLst>
          </p:cNvPr>
          <p:cNvSpPr txBox="1"/>
          <p:nvPr/>
        </p:nvSpPr>
        <p:spPr>
          <a:xfrm>
            <a:off x="9613195" y="1867967"/>
            <a:ext cx="1668462" cy="1130300"/>
          </a:xfrm>
          <a:prstGeom prst="rect">
            <a:avLst/>
          </a:prstGeom>
          <a:solidFill>
            <a:srgbClr val="FFFFFF"/>
          </a:solidFill>
          <a:ln w="25400" cmpd="thickThin">
            <a:round/>
          </a:ln>
          <a:effectLst/>
        </p:spPr>
        <p:style>
          <a:lnRef idx="2">
            <a:schemeClr val="dk1"/>
          </a:lnRef>
          <a:fillRef idx="1">
            <a:schemeClr val="lt1"/>
          </a:fillRef>
          <a:effectRef idx="0">
            <a:schemeClr val="dk1"/>
          </a:effectRef>
          <a:fontRef idx="minor">
            <a:schemeClr val="dk1"/>
          </a:fontRef>
        </p:style>
        <p:txBody>
          <a:bodyPr anchor="ctr">
            <a:spAutoFit/>
          </a:bodyPr>
          <a:lstStyle/>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Appalachian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African-American </a:t>
            </a:r>
          </a:p>
          <a:p>
            <a:pPr marL="0" marR="0" lvl="0" indent="0" algn="ctr" defTabSz="685595" rtl="0" eaLnBrk="1" fontAlgn="auto" latinLnBrk="0" hangingPunct="1">
              <a:lnSpc>
                <a:spcPct val="100000"/>
              </a:lnSpc>
              <a:spcBef>
                <a:spcPts val="0"/>
              </a:spcBef>
              <a:spcAft>
                <a:spcPts val="0"/>
              </a:spcAft>
              <a:buClrTx/>
              <a:buSzTx/>
              <a:buFontTx/>
              <a:buNone/>
              <a:tabLst/>
              <a:defRPr/>
            </a:pPr>
            <a:r>
              <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Cultural Center</a:t>
            </a:r>
          </a:p>
          <a:p>
            <a:pPr marL="0" marR="0" lvl="0" indent="0" algn="ctr" defTabSz="685595" rtl="0" eaLnBrk="1" fontAlgn="auto" latinLnBrk="0" hangingPunct="1">
              <a:lnSpc>
                <a:spcPct val="100000"/>
              </a:lnSpc>
              <a:spcBef>
                <a:spcPts val="0"/>
              </a:spcBef>
              <a:spcAft>
                <a:spcPts val="0"/>
              </a:spcAft>
              <a:buClrTx/>
              <a:buSzTx/>
              <a:buFontTx/>
              <a:buNone/>
              <a:tabLst/>
              <a:defRPr/>
            </a:pPr>
            <a:endParaRPr kumimoji="0" lang="en-US" sz="1349"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5" name="03 - We Shall Not Be Moved">
            <a:hlinkClick r:id="" action="ppaction://media"/>
            <a:extLst>
              <a:ext uri="{FF2B5EF4-FFF2-40B4-BE49-F238E27FC236}">
                <a16:creationId xmlns:a16="http://schemas.microsoft.com/office/drawing/2014/main" id="{D246186A-7A53-4954-BBCE-09A793F36738}"/>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07017" y="78276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F4EDEC-FF06-4459-AC6B-DE7D41877135}"/>
              </a:ext>
            </a:extLst>
          </p:cNvPr>
          <p:cNvSpPr>
            <a:spLocks noGrp="1"/>
          </p:cNvSpPr>
          <p:nvPr>
            <p:ph type="title"/>
          </p:nvPr>
        </p:nvSpPr>
        <p:spPr/>
        <p:txBody>
          <a:bodyPr/>
          <a:lstStyle/>
          <a:p>
            <a:pPr algn="ctr"/>
            <a:br>
              <a:rPr lang="en-US" sz="2800" b="1" dirty="0"/>
            </a:br>
            <a:endParaRPr lang="en-US" sz="2800" b="1" dirty="0"/>
          </a:p>
        </p:txBody>
      </p:sp>
      <p:sp>
        <p:nvSpPr>
          <p:cNvPr id="3" name="Content Placeholder 2">
            <a:extLst>
              <a:ext uri="{FF2B5EF4-FFF2-40B4-BE49-F238E27FC236}">
                <a16:creationId xmlns:a16="http://schemas.microsoft.com/office/drawing/2014/main" id="{918A6EEE-7413-4B1B-9657-EB05AE1ABCA5}"/>
              </a:ext>
            </a:extLst>
          </p:cNvPr>
          <p:cNvSpPr>
            <a:spLocks noGrp="1"/>
          </p:cNvSpPr>
          <p:nvPr>
            <p:ph type="body" sz="half" idx="2"/>
          </p:nvPr>
        </p:nvSpPr>
        <p:spPr>
          <a:xfrm>
            <a:off x="8291685" y="2112264"/>
            <a:ext cx="3463939" cy="4322092"/>
          </a:xfrm>
        </p:spPr>
        <p:txBody>
          <a:bodyPr>
            <a:normAutofit/>
          </a:bodyPr>
          <a:lstStyle/>
          <a:p>
            <a:pPr marL="285750" indent="-285750">
              <a:buFont typeface="Arial" panose="020B0604020202020204" pitchFamily="34" charset="0"/>
              <a:buChar char="•"/>
            </a:pPr>
            <a:r>
              <a:rPr lang="en-US" dirty="0">
                <a:solidFill>
                  <a:srgbClr val="000000"/>
                </a:solidFill>
                <a:latin typeface="Cambria" panose="02040503050406030204" pitchFamily="18" charset="0"/>
                <a:ea typeface="Cambria" panose="02040503050406030204" pitchFamily="18" charset="0"/>
              </a:rPr>
              <a:t>The same month Zimmerman went free, the hashtag </a:t>
            </a:r>
            <a:r>
              <a:rPr lang="en-US" dirty="0">
                <a:solidFill>
                  <a:srgbClr val="0070C0"/>
                </a:solidFill>
                <a:latin typeface="Cambria" panose="02040503050406030204" pitchFamily="18" charset="0"/>
                <a:ea typeface="Cambria" panose="02040503050406030204" pitchFamily="18" charset="0"/>
                <a:hlinkClick r:id="rId2">
                  <a:extLst>
                    <a:ext uri="{A12FA001-AC4F-418D-AE19-62706E023703}">
                      <ahyp:hlinkClr xmlns:ahyp="http://schemas.microsoft.com/office/drawing/2018/hyperlinkcolor" val="tx"/>
                    </a:ext>
                  </a:extLst>
                </a:hlinkClick>
              </a:rPr>
              <a:t>#BlackLivesMatter</a:t>
            </a:r>
            <a:r>
              <a:rPr lang="en-US" dirty="0">
                <a:solidFill>
                  <a:srgbClr val="000000"/>
                </a:solidFill>
                <a:latin typeface="Cambria" panose="02040503050406030204" pitchFamily="18" charset="0"/>
                <a:ea typeface="Cambria" panose="02040503050406030204" pitchFamily="18" charset="0"/>
              </a:rPr>
              <a:t> was born. The phrase became the rallying cry for justice when Black Americans are killed. </a:t>
            </a:r>
            <a:endParaRPr lang="en-US" b="0" i="0" dirty="0">
              <a:solidFill>
                <a:srgbClr val="000000"/>
              </a:solidFill>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b="0" i="0" dirty="0">
                <a:solidFill>
                  <a:srgbClr val="000000"/>
                </a:solidFill>
                <a:effectLst/>
                <a:latin typeface="Cambria" panose="02040503050406030204" pitchFamily="18" charset="0"/>
                <a:ea typeface="Cambria" panose="02040503050406030204" pitchFamily="18" charset="0"/>
              </a:rPr>
              <a:t>Defined the goals of a fiercely committed new generation of civil rights activism aimed at ending a legacy of hate, violence and callous disregard for human life.</a:t>
            </a:r>
            <a:endParaRPr lang="en-US" dirty="0">
              <a:latin typeface="Cambria" panose="02040503050406030204" pitchFamily="18" charset="0"/>
              <a:ea typeface="Cambria" panose="02040503050406030204" pitchFamily="18" charset="0"/>
            </a:endParaRPr>
          </a:p>
        </p:txBody>
      </p:sp>
      <p:pic>
        <p:nvPicPr>
          <p:cNvPr id="8" name="Content Placeholder 7">
            <a:extLst>
              <a:ext uri="{FF2B5EF4-FFF2-40B4-BE49-F238E27FC236}">
                <a16:creationId xmlns:a16="http://schemas.microsoft.com/office/drawing/2014/main" id="{2ADB43C4-E1BD-464F-BB55-3C32D451AD4A}"/>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36374" y="237745"/>
            <a:ext cx="7516189" cy="5009569"/>
          </a:xfrm>
        </p:spPr>
      </p:pic>
      <p:sp>
        <p:nvSpPr>
          <p:cNvPr id="9" name="Content Placeholder 2">
            <a:extLst>
              <a:ext uri="{FF2B5EF4-FFF2-40B4-BE49-F238E27FC236}">
                <a16:creationId xmlns:a16="http://schemas.microsoft.com/office/drawing/2014/main" id="{C9939E88-62DF-4292-BDAC-6FF991C6707C}"/>
              </a:ext>
            </a:extLst>
          </p:cNvPr>
          <p:cNvSpPr txBox="1">
            <a:spLocks/>
          </p:cNvSpPr>
          <p:nvPr/>
        </p:nvSpPr>
        <p:spPr>
          <a:xfrm>
            <a:off x="436375" y="5419288"/>
            <a:ext cx="7516188" cy="120096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10000"/>
              </a:lnSpc>
              <a:spcBef>
                <a:spcPts val="800"/>
              </a:spcBef>
              <a:spcAft>
                <a:spcPts val="0"/>
              </a:spcAft>
              <a:buClr>
                <a:schemeClr val="tx1">
                  <a:lumMod val="85000"/>
                  <a:lumOff val="15000"/>
                </a:schemeClr>
              </a:buClr>
              <a:buFont typeface="Garamond" pitchFamily="18" charset="0"/>
              <a:buNone/>
              <a:defRPr sz="1800" kern="1200">
                <a:solidFill>
                  <a:schemeClr val="tx1"/>
                </a:solidFill>
                <a:latin typeface="+mn-lt"/>
                <a:ea typeface="+mn-ea"/>
                <a:cs typeface="+mn-cs"/>
              </a:defRPr>
            </a:lvl1pPr>
            <a:lvl2pPr marL="457200" indent="0" algn="l" defTabSz="914400" rtl="0" eaLnBrk="1" latinLnBrk="0" hangingPunct="1">
              <a:lnSpc>
                <a:spcPct val="100000"/>
              </a:lnSpc>
              <a:spcBef>
                <a:spcPts val="500"/>
              </a:spcBef>
              <a:buClr>
                <a:schemeClr val="tx1">
                  <a:lumMod val="85000"/>
                  <a:lumOff val="15000"/>
                </a:schemeClr>
              </a:buClr>
              <a:buFont typeface="Garamond" pitchFamily="18" charset="0"/>
              <a:buNone/>
              <a:defRPr sz="1200" kern="1200">
                <a:solidFill>
                  <a:schemeClr val="tx1"/>
                </a:solidFill>
                <a:latin typeface="+mn-lt"/>
                <a:ea typeface="+mn-ea"/>
                <a:cs typeface="+mn-cs"/>
              </a:defRPr>
            </a:lvl2pPr>
            <a:lvl3pPr marL="914400" indent="0" algn="l" defTabSz="914400" rtl="0" eaLnBrk="1" latinLnBrk="0" hangingPunct="1">
              <a:lnSpc>
                <a:spcPct val="100000"/>
              </a:lnSpc>
              <a:spcBef>
                <a:spcPts val="500"/>
              </a:spcBef>
              <a:buClr>
                <a:schemeClr val="tx1">
                  <a:lumMod val="85000"/>
                  <a:lumOff val="15000"/>
                </a:schemeClr>
              </a:buClr>
              <a:buFont typeface="Garamond" pitchFamily="18" charset="0"/>
              <a:buNone/>
              <a:defRPr sz="1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4pPr>
            <a:lvl5pPr marL="18288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5pPr>
            <a:lvl6pPr marL="22860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6pPr>
            <a:lvl7pPr marL="27432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7pPr>
            <a:lvl8pPr marL="32004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8pPr>
            <a:lvl9pPr marL="3657600" indent="0" algn="l" defTabSz="914400" rtl="0" eaLnBrk="1" latinLnBrk="0" hangingPunct="1">
              <a:lnSpc>
                <a:spcPct val="100000"/>
              </a:lnSpc>
              <a:spcBef>
                <a:spcPts val="500"/>
              </a:spcBef>
              <a:buClr>
                <a:schemeClr val="tx1">
                  <a:lumMod val="85000"/>
                  <a:lumOff val="15000"/>
                </a:schemeClr>
              </a:buClr>
              <a:buFont typeface="Garamond" pitchFamily="18" charset="0"/>
              <a:buNone/>
              <a:defRPr sz="900" kern="1200">
                <a:solidFill>
                  <a:schemeClr val="tx1"/>
                </a:solidFill>
                <a:latin typeface="+mn-lt"/>
                <a:ea typeface="+mn-ea"/>
                <a:cs typeface="+mn-cs"/>
              </a:defRPr>
            </a:lvl9pPr>
          </a:lstStyle>
          <a:p>
            <a:r>
              <a:rPr lang="en-US" dirty="0">
                <a:latin typeface="Candara" panose="020E0502030303020204" pitchFamily="34" charset="0"/>
              </a:rPr>
              <a:t>“When Trayvon Martin was first shot, I said that this could have been my son... I think it’s important to recognize that the African American community is looking at this issue through a set of experiences and a history that doesn’t go away.” </a:t>
            </a:r>
          </a:p>
          <a:p>
            <a:pPr algn="r"/>
            <a:r>
              <a:rPr lang="en-US" dirty="0">
                <a:latin typeface="Candara" panose="020E0502030303020204" pitchFamily="34" charset="0"/>
              </a:rPr>
              <a:t>— 2013 comments by President Barack Obama</a:t>
            </a:r>
          </a:p>
        </p:txBody>
      </p:sp>
      <p:sp>
        <p:nvSpPr>
          <p:cNvPr id="10" name="Title 2">
            <a:extLst>
              <a:ext uri="{FF2B5EF4-FFF2-40B4-BE49-F238E27FC236}">
                <a16:creationId xmlns:a16="http://schemas.microsoft.com/office/drawing/2014/main" id="{6DE2CE07-1BE7-40D6-BDB7-E859D7C4C128}"/>
              </a:ext>
            </a:extLst>
          </p:cNvPr>
          <p:cNvSpPr txBox="1">
            <a:spLocks/>
          </p:cNvSpPr>
          <p:nvPr/>
        </p:nvSpPr>
        <p:spPr>
          <a:xfrm>
            <a:off x="8291686" y="466344"/>
            <a:ext cx="3515902" cy="164592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lang="en-US" sz="3200" b="0" i="0" kern="1200" cap="none" spc="0" baseline="0">
                <a:solidFill>
                  <a:schemeClr val="tx1"/>
                </a:solidFill>
                <a:effectLst/>
                <a:latin typeface="+mj-lt"/>
                <a:ea typeface="+mn-ea"/>
                <a:cs typeface="+mn-cs"/>
              </a:defRPr>
            </a:lvl1pPr>
          </a:lstStyle>
          <a:p>
            <a:pPr algn="ctr"/>
            <a:r>
              <a:rPr lang="en-US" b="1" dirty="0">
                <a:latin typeface="Candara" panose="020E0502030303020204" pitchFamily="34" charset="0"/>
              </a:rPr>
              <a:t>2013: #BlackLivesMatter is Born</a:t>
            </a:r>
            <a:endParaRPr lang="en-US" dirty="0">
              <a:latin typeface="Candara" panose="020E0502030303020204" pitchFamily="34" charset="0"/>
            </a:endParaRPr>
          </a:p>
        </p:txBody>
      </p:sp>
    </p:spTree>
    <p:extLst>
      <p:ext uri="{BB962C8B-B14F-4D97-AF65-F5344CB8AC3E}">
        <p14:creationId xmlns:p14="http://schemas.microsoft.com/office/powerpoint/2010/main" val="1553863834"/>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606D9823-2AFB-4B32-9679-88AD6F8067C7}"/>
              </a:ext>
            </a:extLst>
          </p:cNvPr>
          <p:cNvPicPr>
            <a:picLocks noGrp="1" noChangeAspect="1"/>
          </p:cNvPicPr>
          <p:nvPr>
            <p:ph type="pic" idx="1"/>
          </p:nvPr>
        </p:nvPicPr>
        <p:blipFill>
          <a:blip r:embed="rId2"/>
          <a:srcRect t="3162" b="3162"/>
          <a:stretch>
            <a:fillRect/>
          </a:stretch>
        </p:blipFill>
        <p:spPr>
          <a:xfrm>
            <a:off x="318782" y="237745"/>
            <a:ext cx="7550092" cy="6261342"/>
          </a:xfrm>
        </p:spPr>
      </p:pic>
      <p:sp>
        <p:nvSpPr>
          <p:cNvPr id="4" name="Title 3">
            <a:extLst>
              <a:ext uri="{FF2B5EF4-FFF2-40B4-BE49-F238E27FC236}">
                <a16:creationId xmlns:a16="http://schemas.microsoft.com/office/drawing/2014/main" id="{A7C2A6C2-3E46-45DA-BC2D-2588F664A5D9}"/>
              </a:ext>
            </a:extLst>
          </p:cNvPr>
          <p:cNvSpPr>
            <a:spLocks noGrp="1"/>
          </p:cNvSpPr>
          <p:nvPr>
            <p:ph type="title"/>
          </p:nvPr>
        </p:nvSpPr>
        <p:spPr>
          <a:xfrm>
            <a:off x="8274424" y="603504"/>
            <a:ext cx="3532094" cy="1645920"/>
          </a:xfrm>
        </p:spPr>
        <p:txBody>
          <a:bodyPr anchor="ctr"/>
          <a:lstStyle/>
          <a:p>
            <a:pPr algn="ctr"/>
            <a:r>
              <a:rPr lang="en-US" b="1" dirty="0">
                <a:latin typeface="Candara" panose="020E0502030303020204" pitchFamily="34" charset="0"/>
              </a:rPr>
              <a:t>New York, </a:t>
            </a:r>
            <a:br>
              <a:rPr lang="en-US" b="1" dirty="0">
                <a:latin typeface="Candara" panose="020E0502030303020204" pitchFamily="34" charset="0"/>
              </a:rPr>
            </a:br>
            <a:r>
              <a:rPr lang="en-US" b="1" dirty="0">
                <a:latin typeface="Candara" panose="020E0502030303020204" pitchFamily="34" charset="0"/>
              </a:rPr>
              <a:t>New York:</a:t>
            </a:r>
            <a:br>
              <a:rPr lang="en-US" b="1" dirty="0">
                <a:latin typeface="Candara" panose="020E0502030303020204" pitchFamily="34" charset="0"/>
              </a:rPr>
            </a:br>
            <a:r>
              <a:rPr lang="en-US" sz="2800" b="1" dirty="0">
                <a:latin typeface="Candara" panose="020E0502030303020204" pitchFamily="34" charset="0"/>
              </a:rPr>
              <a:t>July 17, 2014</a:t>
            </a:r>
          </a:p>
        </p:txBody>
      </p:sp>
      <p:sp>
        <p:nvSpPr>
          <p:cNvPr id="7" name="Text Placeholder 6">
            <a:extLst>
              <a:ext uri="{FF2B5EF4-FFF2-40B4-BE49-F238E27FC236}">
                <a16:creationId xmlns:a16="http://schemas.microsoft.com/office/drawing/2014/main" id="{D36C995F-C873-4BDF-995D-CCCE394C6FB1}"/>
              </a:ext>
            </a:extLst>
          </p:cNvPr>
          <p:cNvSpPr>
            <a:spLocks noGrp="1"/>
          </p:cNvSpPr>
          <p:nvPr>
            <p:ph type="body" sz="half" idx="2"/>
          </p:nvPr>
        </p:nvSpPr>
        <p:spPr>
          <a:xfrm>
            <a:off x="8274423" y="2386583"/>
            <a:ext cx="3532093" cy="4112503"/>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Eric Garner, 44, killed outside a Staten Island convenience store by New York police officers </a:t>
            </a:r>
            <a:r>
              <a:rPr lang="it-IT" b="0" i="0" dirty="0">
                <a:solidFill>
                  <a:srgbClr val="000000"/>
                </a:solidFill>
                <a:effectLst/>
                <a:latin typeface="Cambria" panose="02040503050406030204" pitchFamily="18" charset="0"/>
                <a:ea typeface="Cambria" panose="02040503050406030204" pitchFamily="18" charset="0"/>
              </a:rPr>
              <a:t>Daniel Pantaleo and Justin D'Amico through use of a prohibited police chokehold.</a:t>
            </a:r>
          </a:p>
          <a:p>
            <a:pPr marL="285750" indent="-285750">
              <a:buFont typeface="Arial" panose="020B0604020202020204" pitchFamily="34" charset="0"/>
              <a:buChar char="•"/>
            </a:pPr>
            <a:r>
              <a:rPr lang="it-IT" dirty="0">
                <a:solidFill>
                  <a:srgbClr val="000000"/>
                </a:solidFill>
                <a:latin typeface="Cambria" panose="02040503050406030204" pitchFamily="18" charset="0"/>
                <a:ea typeface="Cambria" panose="02040503050406030204" pitchFamily="18" charset="0"/>
              </a:rPr>
              <a:t>Pantaleo fired from NYPD August 2019.</a:t>
            </a:r>
          </a:p>
          <a:p>
            <a:pPr marL="285750" indent="-285750">
              <a:buFont typeface="Arial" panose="020B0604020202020204" pitchFamily="34" charset="0"/>
              <a:buChar char="•"/>
            </a:pPr>
            <a:r>
              <a:rPr lang="it-IT" b="0" i="0" dirty="0">
                <a:solidFill>
                  <a:srgbClr val="000000"/>
                </a:solidFill>
                <a:effectLst/>
                <a:latin typeface="Cambria" panose="02040503050406030204" pitchFamily="18" charset="0"/>
                <a:ea typeface="Cambria" panose="02040503050406030204" pitchFamily="18" charset="0"/>
              </a:rPr>
              <a:t>Family receives a $5.9 million out-of-court settlement.</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7443"/>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1012B96-5F46-4E41-B512-48B14D90BA0C}"/>
              </a:ext>
            </a:extLst>
          </p:cNvPr>
          <p:cNvPicPr>
            <a:picLocks noGrp="1" noChangeAspect="1"/>
          </p:cNvPicPr>
          <p:nvPr>
            <p:ph type="pic" idx="1"/>
          </p:nvPr>
        </p:nvPicPr>
        <p:blipFill>
          <a:blip r:embed="rId2"/>
          <a:srcRect l="16036" r="16036"/>
          <a:stretch>
            <a:fillRect/>
          </a:stretch>
        </p:blipFill>
        <p:spPr/>
      </p:pic>
      <p:sp>
        <p:nvSpPr>
          <p:cNvPr id="5" name="Title 4">
            <a:extLst>
              <a:ext uri="{FF2B5EF4-FFF2-40B4-BE49-F238E27FC236}">
                <a16:creationId xmlns:a16="http://schemas.microsoft.com/office/drawing/2014/main" id="{65881E48-7076-40B5-9B49-D4270599AA4E}"/>
              </a:ext>
            </a:extLst>
          </p:cNvPr>
          <p:cNvSpPr>
            <a:spLocks noGrp="1"/>
          </p:cNvSpPr>
          <p:nvPr>
            <p:ph type="title"/>
          </p:nvPr>
        </p:nvSpPr>
        <p:spPr>
          <a:xfrm>
            <a:off x="8288323" y="603504"/>
            <a:ext cx="3506598" cy="1645920"/>
          </a:xfrm>
        </p:spPr>
        <p:txBody>
          <a:bodyPr anchor="ctr"/>
          <a:lstStyle/>
          <a:p>
            <a:pPr algn="ctr"/>
            <a:r>
              <a:rPr lang="en-US" b="1" dirty="0">
                <a:latin typeface="Candara" panose="020E0502030303020204" pitchFamily="34" charset="0"/>
              </a:rPr>
              <a:t>Ferguson, Missouri:</a:t>
            </a:r>
            <a:br>
              <a:rPr lang="en-US" b="1" dirty="0">
                <a:latin typeface="Candara" panose="020E0502030303020204" pitchFamily="34" charset="0"/>
              </a:rPr>
            </a:br>
            <a:r>
              <a:rPr lang="en-US" sz="2800" b="1" dirty="0">
                <a:latin typeface="Candara" panose="020E0502030303020204" pitchFamily="34" charset="0"/>
              </a:rPr>
              <a:t>August 9, 2014</a:t>
            </a:r>
            <a:endParaRPr lang="en-US" sz="2400" b="1" dirty="0">
              <a:latin typeface="Candara" panose="020E0502030303020204" pitchFamily="34" charset="0"/>
            </a:endParaRPr>
          </a:p>
        </p:txBody>
      </p:sp>
      <p:sp>
        <p:nvSpPr>
          <p:cNvPr id="7" name="Text Placeholder 6">
            <a:extLst>
              <a:ext uri="{FF2B5EF4-FFF2-40B4-BE49-F238E27FC236}">
                <a16:creationId xmlns:a16="http://schemas.microsoft.com/office/drawing/2014/main" id="{A304651E-A5CE-4C01-BF83-5429FFBBE21C}"/>
              </a:ext>
            </a:extLst>
          </p:cNvPr>
          <p:cNvSpPr>
            <a:spLocks noGrp="1"/>
          </p:cNvSpPr>
          <p:nvPr>
            <p:ph type="body" sz="half" idx="2"/>
          </p:nvPr>
        </p:nvSpPr>
        <p:spPr>
          <a:xfrm>
            <a:off x="8288323" y="2249424"/>
            <a:ext cx="3506598" cy="3785616"/>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Michael Brown, 18, killed by </a:t>
            </a:r>
            <a:r>
              <a:rPr lang="en-US" b="0" i="0" dirty="0">
                <a:effectLst/>
                <a:latin typeface="Cambria" panose="02040503050406030204" pitchFamily="18" charset="0"/>
                <a:ea typeface="Cambria" panose="02040503050406030204" pitchFamily="18" charset="0"/>
              </a:rPr>
              <a:t>Ferguson, Missouri, police </a:t>
            </a:r>
            <a:r>
              <a:rPr lang="en-US" dirty="0">
                <a:latin typeface="Cambria" panose="02040503050406030204" pitchFamily="18" charset="0"/>
                <a:ea typeface="Cambria" panose="02040503050406030204" pitchFamily="18" charset="0"/>
              </a:rPr>
              <a:t>o</a:t>
            </a:r>
            <a:r>
              <a:rPr lang="en-US" b="0" i="0" dirty="0">
                <a:effectLst/>
                <a:latin typeface="Cambria" panose="02040503050406030204" pitchFamily="18" charset="0"/>
                <a:ea typeface="Cambria" panose="02040503050406030204" pitchFamily="18" charset="0"/>
              </a:rPr>
              <a:t>fficer Darren Wilson.</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Witnesses stated </a:t>
            </a:r>
            <a:r>
              <a:rPr lang="en-US" dirty="0">
                <a:latin typeface="Cambria" panose="02040503050406030204" pitchFamily="18" charset="0"/>
                <a:ea typeface="Cambria" panose="02040503050406030204" pitchFamily="18" charset="0"/>
              </a:rPr>
              <a:t>Wilson shot </a:t>
            </a:r>
            <a:r>
              <a:rPr lang="en-US" b="0" i="0" dirty="0">
                <a:effectLst/>
                <a:latin typeface="Cambria" panose="02040503050406030204" pitchFamily="18" charset="0"/>
                <a:ea typeface="Cambria" panose="02040503050406030204" pitchFamily="18" charset="0"/>
              </a:rPr>
              <a:t>Brown while his hands were in the air. Wilson stated Brown attacked him and he feared for his life.</a:t>
            </a:r>
          </a:p>
          <a:p>
            <a:pPr marL="285750" indent="-285750">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St. Louis County prosecutor fails to bring charges against Wilson.</a:t>
            </a:r>
            <a:endParaRPr lang="en-US"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7AB3F52-8129-4C77-8246-0706BE323B2E}"/>
              </a:ext>
            </a:extLst>
          </p:cNvPr>
          <p:cNvSpPr txBox="1"/>
          <p:nvPr/>
        </p:nvSpPr>
        <p:spPr>
          <a:xfrm>
            <a:off x="8288323" y="6157519"/>
            <a:ext cx="3506598" cy="276999"/>
          </a:xfrm>
          <a:prstGeom prst="rect">
            <a:avLst/>
          </a:prstGeom>
          <a:noFill/>
        </p:spPr>
        <p:txBody>
          <a:bodyPr wrap="square" rtlCol="0">
            <a:spAutoFit/>
          </a:bodyPr>
          <a:lstStyle/>
          <a:p>
            <a:r>
              <a:rPr lang="en-US" sz="1200" i="1" dirty="0">
                <a:solidFill>
                  <a:srgbClr val="FF0000"/>
                </a:solidFill>
                <a:effectLst/>
              </a:rPr>
              <a:t>Image by Raja </a:t>
            </a:r>
            <a:r>
              <a:rPr lang="en-US" sz="1200" i="1" dirty="0" err="1">
                <a:solidFill>
                  <a:srgbClr val="FF0000"/>
                </a:solidFill>
                <a:effectLst/>
              </a:rPr>
              <a:t>Razek</a:t>
            </a:r>
            <a:r>
              <a:rPr lang="en-US" sz="1200" i="1" dirty="0">
                <a:solidFill>
                  <a:srgbClr val="FF0000"/>
                </a:solidFill>
                <a:effectLst/>
              </a:rPr>
              <a:t>, CNN</a:t>
            </a:r>
            <a:endParaRPr lang="en-US" sz="1200" i="1" dirty="0">
              <a:solidFill>
                <a:srgbClr val="FF0000"/>
              </a:solidFill>
            </a:endParaRPr>
          </a:p>
        </p:txBody>
      </p:sp>
    </p:spTree>
    <p:extLst>
      <p:ext uri="{BB962C8B-B14F-4D97-AF65-F5344CB8AC3E}">
        <p14:creationId xmlns:p14="http://schemas.microsoft.com/office/powerpoint/2010/main" val="318403881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5893F-BB80-4BAB-B30D-C4E37A024465}"/>
              </a:ext>
            </a:extLst>
          </p:cNvPr>
          <p:cNvSpPr>
            <a:spLocks noGrp="1"/>
          </p:cNvSpPr>
          <p:nvPr>
            <p:ph type="title"/>
          </p:nvPr>
        </p:nvSpPr>
        <p:spPr/>
        <p:txBody>
          <a:bodyPr/>
          <a:lstStyle/>
          <a:p>
            <a:pPr algn="ctr"/>
            <a:r>
              <a:rPr lang="en-US" b="1" dirty="0">
                <a:latin typeface="Candara" panose="020E0502030303020204" pitchFamily="34" charset="0"/>
              </a:rPr>
              <a:t>2015 Statistics of Black Male </a:t>
            </a:r>
            <a:br>
              <a:rPr lang="en-US" b="1" dirty="0">
                <a:latin typeface="Candara" panose="020E0502030303020204" pitchFamily="34" charset="0"/>
              </a:rPr>
            </a:br>
            <a:r>
              <a:rPr lang="en-US" b="1" dirty="0">
                <a:latin typeface="Candara" panose="020E0502030303020204" pitchFamily="34" charset="0"/>
              </a:rPr>
              <a:t>Police Killings by State</a:t>
            </a:r>
          </a:p>
        </p:txBody>
      </p:sp>
      <p:graphicFrame>
        <p:nvGraphicFramePr>
          <p:cNvPr id="4" name="Content Placeholder 3">
            <a:extLst>
              <a:ext uri="{FF2B5EF4-FFF2-40B4-BE49-F238E27FC236}">
                <a16:creationId xmlns:a16="http://schemas.microsoft.com/office/drawing/2014/main" id="{151E934A-A18D-4461-B74B-C02D788B566B}"/>
              </a:ext>
            </a:extLst>
          </p:cNvPr>
          <p:cNvGraphicFramePr>
            <a:graphicFrameLocks noGrp="1"/>
          </p:cNvGraphicFramePr>
          <p:nvPr>
            <p:ph idx="1"/>
            <p:extLst>
              <p:ext uri="{D42A27DB-BD31-4B8C-83A1-F6EECF244321}">
                <p14:modId xmlns:p14="http://schemas.microsoft.com/office/powerpoint/2010/main" val="4007514826"/>
              </p:ext>
            </p:extLst>
          </p:nvPr>
        </p:nvGraphicFramePr>
        <p:xfrm>
          <a:off x="1066800" y="2014194"/>
          <a:ext cx="10058400" cy="384968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16A3E290-C144-41B7-9B02-CE9C8D0722A1}"/>
              </a:ext>
            </a:extLst>
          </p:cNvPr>
          <p:cNvSpPr txBox="1"/>
          <p:nvPr/>
        </p:nvSpPr>
        <p:spPr>
          <a:xfrm>
            <a:off x="2140771" y="6090384"/>
            <a:ext cx="9664635" cy="400110"/>
          </a:xfrm>
          <a:prstGeom prst="rect">
            <a:avLst/>
          </a:prstGeom>
          <a:noFill/>
        </p:spPr>
        <p:txBody>
          <a:bodyPr wrap="square">
            <a:spAutoFit/>
          </a:bodyPr>
          <a:lstStyle/>
          <a:p>
            <a:pPr marL="0" marR="0">
              <a:spcBef>
                <a:spcPts val="0"/>
              </a:spcBef>
            </a:pPr>
            <a:r>
              <a:rPr lang="en-US" sz="1000" dirty="0">
                <a:effectLst/>
                <a:latin typeface="Candara" panose="020E0502030303020204" pitchFamily="34" charset="0"/>
                <a:ea typeface="Calibri" panose="020F0502020204030204" pitchFamily="34" charset="0"/>
                <a:cs typeface="Times New Roman" panose="02020603050405020304" pitchFamily="18" charset="0"/>
              </a:rPr>
              <a:t>**States not listed have no reported police killings as of June 22, 2015**   California, Florida, Texas have the highest number of police killings of black males since January 1, 2015. </a:t>
            </a:r>
          </a:p>
          <a:p>
            <a:pPr marL="0" marR="0">
              <a:spcBef>
                <a:spcPts val="0"/>
              </a:spcBef>
              <a:tabLst>
                <a:tab pos="4572000" algn="l"/>
              </a:tabLst>
            </a:pPr>
            <a:r>
              <a:rPr lang="en-US" sz="1000" dirty="0">
                <a:effectLst/>
                <a:latin typeface="Candara" panose="020E0502030303020204" pitchFamily="34" charset="0"/>
                <a:ea typeface="Calibri" panose="020F0502020204030204" pitchFamily="34" charset="0"/>
                <a:cs typeface="Times New Roman" panose="02020603050405020304" pitchFamily="18" charset="0"/>
              </a:rPr>
              <a:t>The average killing per state represented is 4.6 killings since January 1, 2015. Compiled by Berea College Carter G. Woodson students.</a:t>
            </a:r>
          </a:p>
        </p:txBody>
      </p:sp>
    </p:spTree>
    <p:extLst>
      <p:ext uri="{BB962C8B-B14F-4D97-AF65-F5344CB8AC3E}">
        <p14:creationId xmlns:p14="http://schemas.microsoft.com/office/powerpoint/2010/main" val="568333312"/>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D5E08-23FB-45CD-8AD4-536D96530571}"/>
              </a:ext>
            </a:extLst>
          </p:cNvPr>
          <p:cNvSpPr>
            <a:spLocks noGrp="1"/>
          </p:cNvSpPr>
          <p:nvPr>
            <p:ph type="title"/>
          </p:nvPr>
        </p:nvSpPr>
        <p:spPr/>
        <p:txBody>
          <a:bodyPr/>
          <a:lstStyle/>
          <a:p>
            <a:pPr algn="ctr"/>
            <a:r>
              <a:rPr lang="en-US" b="1" dirty="0">
                <a:latin typeface="Candara" panose="020E0502030303020204" pitchFamily="34" charset="0"/>
              </a:rPr>
              <a:t>2015 Statistics of Black Male Police Killings</a:t>
            </a:r>
          </a:p>
        </p:txBody>
      </p:sp>
      <p:graphicFrame>
        <p:nvGraphicFramePr>
          <p:cNvPr id="4" name="Content Placeholder 3">
            <a:extLst>
              <a:ext uri="{FF2B5EF4-FFF2-40B4-BE49-F238E27FC236}">
                <a16:creationId xmlns:a16="http://schemas.microsoft.com/office/drawing/2014/main" id="{CC093C75-EB5A-4473-96A0-07EA8846823C}"/>
              </a:ext>
            </a:extLst>
          </p:cNvPr>
          <p:cNvGraphicFramePr>
            <a:graphicFrameLocks noGrp="1"/>
          </p:cNvGraphicFramePr>
          <p:nvPr>
            <p:ph idx="1"/>
            <p:extLst>
              <p:ext uri="{D42A27DB-BD31-4B8C-83A1-F6EECF244321}">
                <p14:modId xmlns:p14="http://schemas.microsoft.com/office/powerpoint/2010/main" val="2053752078"/>
              </p:ext>
            </p:extLst>
          </p:nvPr>
        </p:nvGraphicFramePr>
        <p:xfrm>
          <a:off x="1066800" y="2103438"/>
          <a:ext cx="10058400" cy="384968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83E79951-C050-49EE-80B6-0017EA239DD7}"/>
              </a:ext>
            </a:extLst>
          </p:cNvPr>
          <p:cNvSpPr txBox="1"/>
          <p:nvPr/>
        </p:nvSpPr>
        <p:spPr>
          <a:xfrm>
            <a:off x="337657" y="6132244"/>
            <a:ext cx="6094602" cy="276999"/>
          </a:xfrm>
          <a:prstGeom prst="rect">
            <a:avLst/>
          </a:prstGeom>
          <a:noFill/>
        </p:spPr>
        <p:txBody>
          <a:bodyPr wrap="square">
            <a:spAutoFit/>
          </a:bodyPr>
          <a:lstStyle/>
          <a:p>
            <a:r>
              <a:rPr lang="en-US" sz="1200" dirty="0">
                <a:effectLst/>
                <a:latin typeface="Candara" panose="020E0502030303020204" pitchFamily="34" charset="0"/>
                <a:ea typeface="Calibri" panose="020F0502020204030204" pitchFamily="34" charset="0"/>
                <a:cs typeface="Times New Roman" panose="02020603050405020304" pitchFamily="18" charset="0"/>
              </a:rPr>
              <a:t>Compiled by Berea College, Carter G. Woodson students.</a:t>
            </a:r>
            <a:endParaRPr lang="en-US" sz="1200" dirty="0">
              <a:latin typeface="Candara" panose="020E0502030303020204" pitchFamily="34" charset="0"/>
            </a:endParaRPr>
          </a:p>
        </p:txBody>
      </p:sp>
    </p:spTree>
    <p:extLst>
      <p:ext uri="{BB962C8B-B14F-4D97-AF65-F5344CB8AC3E}">
        <p14:creationId xmlns:p14="http://schemas.microsoft.com/office/powerpoint/2010/main" val="316157800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98C47F0-FB0E-4E08-B953-D3D96B95BA2A}"/>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6082" r="16082"/>
          <a:stretch>
            <a:fillRect/>
          </a:stretch>
        </p:blipFill>
        <p:spPr/>
      </p:pic>
      <p:sp>
        <p:nvSpPr>
          <p:cNvPr id="4" name="Title 3">
            <a:extLst>
              <a:ext uri="{FF2B5EF4-FFF2-40B4-BE49-F238E27FC236}">
                <a16:creationId xmlns:a16="http://schemas.microsoft.com/office/drawing/2014/main" id="{5F02F82C-244E-43EC-B4D4-5F08B5A48B7C}"/>
              </a:ext>
            </a:extLst>
          </p:cNvPr>
          <p:cNvSpPr>
            <a:spLocks noGrp="1"/>
          </p:cNvSpPr>
          <p:nvPr>
            <p:ph type="title"/>
          </p:nvPr>
        </p:nvSpPr>
        <p:spPr/>
        <p:txBody>
          <a:bodyPr anchor="ctr"/>
          <a:lstStyle/>
          <a:p>
            <a:pPr algn="ctr"/>
            <a:r>
              <a:rPr lang="en-US" b="1" dirty="0">
                <a:latin typeface="Candara" panose="020E0502030303020204" pitchFamily="34" charset="0"/>
              </a:rPr>
              <a:t>Minneapolis, Minnesota:</a:t>
            </a:r>
            <a:br>
              <a:rPr lang="en-US" b="1" dirty="0">
                <a:latin typeface="Candara" panose="020E0502030303020204" pitchFamily="34" charset="0"/>
              </a:rPr>
            </a:br>
            <a:r>
              <a:rPr lang="en-US" sz="2800" b="1" dirty="0">
                <a:latin typeface="Candara" panose="020E0502030303020204" pitchFamily="34" charset="0"/>
              </a:rPr>
              <a:t>May 25, 2020</a:t>
            </a:r>
          </a:p>
        </p:txBody>
      </p:sp>
      <p:sp>
        <p:nvSpPr>
          <p:cNvPr id="6" name="Text Placeholder 5">
            <a:extLst>
              <a:ext uri="{FF2B5EF4-FFF2-40B4-BE49-F238E27FC236}">
                <a16:creationId xmlns:a16="http://schemas.microsoft.com/office/drawing/2014/main" id="{814F9B46-E02C-4C94-A361-F78A2D264E6B}"/>
              </a:ext>
            </a:extLst>
          </p:cNvPr>
          <p:cNvSpPr>
            <a:spLocks noGrp="1"/>
          </p:cNvSpPr>
          <p:nvPr>
            <p:ph type="body" sz="half" idx="2"/>
          </p:nvPr>
        </p:nvSpPr>
        <p:spPr>
          <a:xfrm>
            <a:off x="8283388" y="2386584"/>
            <a:ext cx="3528507" cy="4081328"/>
          </a:xfrm>
        </p:spPr>
        <p:txBody>
          <a:bodyPr>
            <a:normAutofit/>
          </a:bodyPr>
          <a:lstStyle/>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George Floyd, 46, killed by Minneapolis police o</a:t>
            </a:r>
            <a:r>
              <a:rPr lang="en-US" b="0" i="0" dirty="0">
                <a:effectLst/>
                <a:latin typeface="Cambria" panose="02040503050406030204" pitchFamily="18" charset="0"/>
                <a:ea typeface="Cambria" panose="02040503050406030204" pitchFamily="18" charset="0"/>
              </a:rPr>
              <a:t>fficers Thomas Lane, </a:t>
            </a:r>
            <a:r>
              <a:rPr lang="en-US" b="0" i="0" dirty="0" err="1">
                <a:effectLst/>
                <a:latin typeface="Cambria" panose="02040503050406030204" pitchFamily="18" charset="0"/>
                <a:ea typeface="Cambria" panose="02040503050406030204" pitchFamily="18" charset="0"/>
              </a:rPr>
              <a:t>Tou</a:t>
            </a:r>
            <a:r>
              <a:rPr lang="en-US" b="0" i="0" dirty="0">
                <a:effectLst/>
                <a:latin typeface="Cambria" panose="02040503050406030204" pitchFamily="18" charset="0"/>
                <a:ea typeface="Cambria" panose="02040503050406030204" pitchFamily="18" charset="0"/>
              </a:rPr>
              <a:t> Thao, J. Alexander </a:t>
            </a:r>
            <a:r>
              <a:rPr lang="en-US" b="0" i="0" dirty="0" err="1">
                <a:effectLst/>
                <a:latin typeface="Cambria" panose="02040503050406030204" pitchFamily="18" charset="0"/>
                <a:ea typeface="Cambria" panose="02040503050406030204" pitchFamily="18" charset="0"/>
              </a:rPr>
              <a:t>Kueng</a:t>
            </a:r>
            <a:r>
              <a:rPr lang="en-US" b="0" i="0" dirty="0">
                <a:effectLst/>
                <a:latin typeface="Cambria" panose="02040503050406030204" pitchFamily="18" charset="0"/>
                <a:ea typeface="Cambria" panose="02040503050406030204" pitchFamily="18" charset="0"/>
              </a:rPr>
              <a:t>, and Derek Chauvin who held his knee on Mr. Floyd’s neck for 9 minutes and 24 seconds. </a:t>
            </a:r>
          </a:p>
          <a:p>
            <a:pPr marL="285750" indent="-285750">
              <a:buFont typeface="Arial" panose="020B0604020202020204" pitchFamily="34" charset="0"/>
              <a:buChar char="•"/>
            </a:pPr>
            <a:r>
              <a:rPr lang="en-US" dirty="0">
                <a:latin typeface="Cambria" panose="02040503050406030204" pitchFamily="18" charset="0"/>
                <a:ea typeface="Cambria" panose="02040503050406030204" pitchFamily="18" charset="0"/>
              </a:rPr>
              <a:t>April 20, 2021: Officer Derek Chauvin found guilty of second-degree murder, </a:t>
            </a:r>
            <a:r>
              <a:rPr lang="en-US" b="0" i="0" dirty="0">
                <a:effectLst/>
                <a:latin typeface="Cambria" panose="02040503050406030204" pitchFamily="18" charset="0"/>
                <a:ea typeface="Cambria" panose="02040503050406030204" pitchFamily="18" charset="0"/>
              </a:rPr>
              <a:t>third-degree murder, and second-degree manslaughter.</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2801"/>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143830E4-CA86-476D-ABB5-9AA627009203}"/>
              </a:ext>
            </a:extLst>
          </p:cNvPr>
          <p:cNvSpPr>
            <a:spLocks noChangeArrowheads="1"/>
          </p:cNvSpPr>
          <p:nvPr/>
        </p:nvSpPr>
        <p:spPr bwMode="auto">
          <a:xfrm>
            <a:off x="914400" y="1393827"/>
            <a:ext cx="10363200" cy="4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latin typeface="Candara" panose="020E0502030303020204" pitchFamily="34" charset="0"/>
              </a:rPr>
              <a:t>Thank you for joining us today.</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We are partnering with the National Humanities Alliance to document the impact of the Freedom Stories initiative. Your feedback is very important in this regard. Please visit </a:t>
            </a:r>
            <a:r>
              <a:rPr lang="en-US" altLang="en-US" sz="2800" b="1" dirty="0">
                <a:latin typeface="Candara" panose="020E0502030303020204" pitchFamily="34" charset="0"/>
              </a:rPr>
              <a:t>www.StorytellingCenter.net/FreedomStories</a:t>
            </a:r>
          </a:p>
          <a:p>
            <a:pPr algn="ctr"/>
            <a:r>
              <a:rPr lang="en-US" altLang="en-US" sz="2800" dirty="0">
                <a:latin typeface="Candara" panose="020E0502030303020204" pitchFamily="34" charset="0"/>
              </a:rPr>
              <a:t>to complete this important survey!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Responses are voluntary and confidential. Thank you! </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54DFAF64-6DDA-45BB-BBAE-A0EDCD22B6F1}"/>
              </a:ext>
            </a:extLst>
          </p:cNvPr>
          <p:cNvSpPr>
            <a:spLocks noChangeArrowheads="1"/>
          </p:cNvSpPr>
          <p:nvPr/>
        </p:nvSpPr>
        <p:spPr bwMode="auto">
          <a:xfrm>
            <a:off x="685800" y="1424605"/>
            <a:ext cx="10820400" cy="40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dirty="0">
                <a:latin typeface="Candara" panose="020E0502030303020204" pitchFamily="34" charset="0"/>
              </a:rPr>
              <a:t>For more information on this and other Freedom Stories events, please contact us.</a:t>
            </a:r>
          </a:p>
          <a:p>
            <a:pPr algn="ctr"/>
            <a:endParaRPr lang="en-US" altLang="en-US" sz="3200" dirty="0">
              <a:latin typeface="Candara" panose="020E0502030303020204" pitchFamily="34" charset="0"/>
            </a:endParaRPr>
          </a:p>
          <a:p>
            <a:pPr algn="ctr"/>
            <a:r>
              <a:rPr lang="en-US" altLang="en-US" sz="3200" b="1" dirty="0">
                <a:latin typeface="Candara" panose="020E0502030303020204" pitchFamily="34" charset="0"/>
              </a:rPr>
              <a:t>Web: www.StorytellingCenter.net/FreedomStories </a:t>
            </a:r>
          </a:p>
          <a:p>
            <a:pPr algn="ctr"/>
            <a:r>
              <a:rPr lang="en-US" altLang="en-US" sz="3200" b="1" dirty="0">
                <a:latin typeface="Candara" panose="020E0502030303020204" pitchFamily="34" charset="0"/>
              </a:rPr>
              <a:t>Email: FreedomStories@StorytellingCenter.net</a:t>
            </a:r>
            <a:r>
              <a:rPr lang="en-US" altLang="en-US" sz="3200" dirty="0">
                <a:latin typeface="Candara" panose="020E0502030303020204" pitchFamily="34" charset="0"/>
              </a:rPr>
              <a:t> </a:t>
            </a:r>
          </a:p>
          <a:p>
            <a:pPr algn="ctr"/>
            <a:endParaRPr lang="en-US" altLang="en-US" sz="3200" dirty="0">
              <a:latin typeface="Candara" panose="020E0502030303020204" pitchFamily="34" charset="0"/>
            </a:endParaRPr>
          </a:p>
          <a:p>
            <a:pPr algn="ctr"/>
            <a:r>
              <a:rPr lang="en-US" altLang="en-US" sz="3200" dirty="0">
                <a:latin typeface="Candara" panose="020E0502030303020204" pitchFamily="34" charset="0"/>
              </a:rPr>
              <a:t>Join us again Saturday, June 12 at 1:00pm (Eastern) for the culminating public discussion in our Freedom Stories initiative.</a:t>
            </a:r>
          </a:p>
        </p:txBody>
      </p:sp>
    </p:spTree>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F82A166F-5B90-4B46-AE11-5AE16803F08E}"/>
              </a:ext>
            </a:extLst>
          </p:cNvPr>
          <p:cNvSpPr txBox="1"/>
          <p:nvPr/>
        </p:nvSpPr>
        <p:spPr>
          <a:xfrm>
            <a:off x="10495295" y="5612938"/>
            <a:ext cx="1327736" cy="861774"/>
          </a:xfrm>
          <a:prstGeom prst="rect">
            <a:avLst/>
          </a:prstGeom>
          <a:noFill/>
        </p:spPr>
        <p:txBody>
          <a:bodyPr wrap="square" rtlCol="0">
            <a:spAutoFit/>
          </a:bodyPr>
          <a:lstStyle/>
          <a:p>
            <a:r>
              <a:rPr lang="en-US" sz="1000" dirty="0">
                <a:latin typeface="Candara" panose="020E0502030303020204" pitchFamily="34" charset="0"/>
              </a:rPr>
              <a:t>Public domain footage from the National Archives and Records Administration</a:t>
            </a:r>
          </a:p>
        </p:txBody>
      </p:sp>
      <p:sp>
        <p:nvSpPr>
          <p:cNvPr id="2" name="Title 1">
            <a:extLst>
              <a:ext uri="{FF2B5EF4-FFF2-40B4-BE49-F238E27FC236}">
                <a16:creationId xmlns:a16="http://schemas.microsoft.com/office/drawing/2014/main" id="{50D799B6-5D18-456E-9EA7-9E61671862FF}"/>
              </a:ext>
            </a:extLst>
          </p:cNvPr>
          <p:cNvSpPr>
            <a:spLocks noGrp="1"/>
          </p:cNvSpPr>
          <p:nvPr>
            <p:ph type="title"/>
          </p:nvPr>
        </p:nvSpPr>
        <p:spPr>
          <a:xfrm>
            <a:off x="372139" y="383288"/>
            <a:ext cx="11450891" cy="1630906"/>
          </a:xfrm>
        </p:spPr>
        <p:txBody>
          <a:bodyPr>
            <a:normAutofit/>
          </a:bodyPr>
          <a:lstStyle/>
          <a:p>
            <a:pPr algn="ctr"/>
            <a:r>
              <a:rPr lang="en-US" dirty="0">
                <a:latin typeface="Candara" panose="020E0502030303020204" pitchFamily="34" charset="0"/>
              </a:rPr>
              <a:t>The Freedom Singers: “We Shall Not Be Moved”</a:t>
            </a:r>
            <a:br>
              <a:rPr lang="en-US" dirty="0">
                <a:latin typeface="Candara" panose="020E0502030303020204" pitchFamily="34" charset="0"/>
              </a:rPr>
            </a:br>
            <a:r>
              <a:rPr lang="en-US" sz="2800" dirty="0">
                <a:latin typeface="Candara" panose="020E0502030303020204" pitchFamily="34" charset="0"/>
              </a:rPr>
              <a:t>Performed at the March on Washington for Jobs and Freedom, 1963</a:t>
            </a:r>
          </a:p>
        </p:txBody>
      </p:sp>
      <p:pic>
        <p:nvPicPr>
          <p:cNvPr id="9" name="The Freedom Singers March on Washington 1963">
            <a:hlinkClick r:id="" action="ppaction://media"/>
            <a:extLst>
              <a:ext uri="{FF2B5EF4-FFF2-40B4-BE49-F238E27FC236}">
                <a16:creationId xmlns:a16="http://schemas.microsoft.com/office/drawing/2014/main" id="{ED58EE7B-96E2-4E87-A048-CA423CFF0319}"/>
              </a:ext>
            </a:extLst>
          </p:cNvPr>
          <p:cNvPicPr>
            <a:picLocks noChangeAspect="1"/>
          </p:cNvPicPr>
          <p:nvPr>
            <a:videoFile r:link="rId1"/>
            <p:extLst>
              <p:ext uri="{DAA4B4D4-6D71-4841-9C94-3DE7FCFB9230}">
                <p14:media xmlns:p14="http://schemas.microsoft.com/office/powerpoint/2010/main" r:embed="rId2">
                  <p14:trim st="2706" end="62240"/>
                  <p14:fade in="1000" out="10000"/>
                </p14:media>
              </p:ext>
            </p:extLst>
          </p:nvPr>
        </p:nvPicPr>
        <p:blipFill>
          <a:blip r:embed="rId4"/>
          <a:stretch>
            <a:fillRect/>
          </a:stretch>
        </p:blipFill>
        <p:spPr>
          <a:xfrm>
            <a:off x="1696705" y="1880585"/>
            <a:ext cx="8798591" cy="4949208"/>
          </a:xfrm>
          <a:prstGeom prst="rect">
            <a:avLst/>
          </a:prstGeom>
        </p:spPr>
      </p:pic>
      <p:pic>
        <p:nvPicPr>
          <p:cNvPr id="10" name="Picture 9">
            <a:extLst>
              <a:ext uri="{FF2B5EF4-FFF2-40B4-BE49-F238E27FC236}">
                <a16:creationId xmlns:a16="http://schemas.microsoft.com/office/drawing/2014/main" id="{2B6B5695-A36A-4801-B7AF-D952C6D3BFFB}"/>
              </a:ext>
            </a:extLst>
          </p:cNvPr>
          <p:cNvPicPr>
            <a:picLocks noChangeAspect="1"/>
          </p:cNvPicPr>
          <p:nvPr/>
        </p:nvPicPr>
        <p:blipFill rotWithShape="1">
          <a:blip r:embed="rId5"/>
          <a:srcRect t="5617" b="10009"/>
          <a:stretch/>
        </p:blipFill>
        <p:spPr>
          <a:xfrm>
            <a:off x="0" y="0"/>
            <a:ext cx="12192000" cy="6858000"/>
          </a:xfrm>
          <a:prstGeom prst="rect">
            <a:avLst/>
          </a:prstGeom>
        </p:spPr>
      </p:pic>
      <p:grpSp>
        <p:nvGrpSpPr>
          <p:cNvPr id="17" name="Group 16">
            <a:extLst>
              <a:ext uri="{FF2B5EF4-FFF2-40B4-BE49-F238E27FC236}">
                <a16:creationId xmlns:a16="http://schemas.microsoft.com/office/drawing/2014/main" id="{D2A0CF7A-3ACC-453D-813B-8493D3EE2DAD}"/>
              </a:ext>
            </a:extLst>
          </p:cNvPr>
          <p:cNvGrpSpPr/>
          <p:nvPr/>
        </p:nvGrpSpPr>
        <p:grpSpPr>
          <a:xfrm>
            <a:off x="937329" y="1808532"/>
            <a:ext cx="5452527" cy="3240936"/>
            <a:chOff x="937329" y="1808532"/>
            <a:chExt cx="5452527" cy="3240936"/>
          </a:xfrm>
        </p:grpSpPr>
        <p:sp>
          <p:nvSpPr>
            <p:cNvPr id="13" name="Rectangle 12">
              <a:extLst>
                <a:ext uri="{FF2B5EF4-FFF2-40B4-BE49-F238E27FC236}">
                  <a16:creationId xmlns:a16="http://schemas.microsoft.com/office/drawing/2014/main" id="{F499122A-F412-4EE8-9FD8-49ADAD4F706D}"/>
                </a:ext>
              </a:extLst>
            </p:cNvPr>
            <p:cNvSpPr/>
            <p:nvPr/>
          </p:nvSpPr>
          <p:spPr>
            <a:xfrm>
              <a:off x="937329" y="1808532"/>
              <a:ext cx="5452527" cy="32409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E4A86C5-6DC9-41FE-9AC2-4ECCBA269F6F}"/>
                </a:ext>
              </a:extLst>
            </p:cNvPr>
            <p:cNvSpPr/>
            <p:nvPr/>
          </p:nvSpPr>
          <p:spPr>
            <a:xfrm>
              <a:off x="1103272" y="1975104"/>
              <a:ext cx="5120640" cy="29077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4B9ADFD8-7AAC-42D1-97B9-2DED331083C2}"/>
                </a:ext>
              </a:extLst>
            </p:cNvPr>
            <p:cNvSpPr txBox="1">
              <a:spLocks/>
            </p:cNvSpPr>
            <p:nvPr/>
          </p:nvSpPr>
          <p:spPr>
            <a:xfrm>
              <a:off x="1103272" y="2187129"/>
              <a:ext cx="5120640" cy="1630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pPr algn="ctr"/>
              <a:r>
                <a:rPr lang="en-US" sz="4400" cap="small" dirty="0">
                  <a:solidFill>
                    <a:schemeClr val="tx1"/>
                  </a:solidFill>
                  <a:latin typeface="Cambria" panose="02040503050406030204" pitchFamily="18" charset="0"/>
                  <a:ea typeface="Cambria" panose="02040503050406030204" pitchFamily="18" charset="0"/>
                </a:rPr>
                <a:t>The Struggle Remains</a:t>
              </a:r>
            </a:p>
          </p:txBody>
        </p:sp>
        <p:sp>
          <p:nvSpPr>
            <p:cNvPr id="16" name="Subtitle 2">
              <a:extLst>
                <a:ext uri="{FF2B5EF4-FFF2-40B4-BE49-F238E27FC236}">
                  <a16:creationId xmlns:a16="http://schemas.microsoft.com/office/drawing/2014/main" id="{6BF1ED85-C1A1-4DC4-9AEC-DC73C68C5B73}"/>
                </a:ext>
              </a:extLst>
            </p:cNvPr>
            <p:cNvSpPr txBox="1">
              <a:spLocks/>
            </p:cNvSpPr>
            <p:nvPr/>
          </p:nvSpPr>
          <p:spPr>
            <a:xfrm>
              <a:off x="1276054" y="4126698"/>
              <a:ext cx="4775075" cy="559656"/>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lgn="ctr">
                <a:spcBef>
                  <a:spcPts val="0"/>
                </a:spcBef>
                <a:buNone/>
              </a:pPr>
              <a:r>
                <a:rPr lang="en-US" dirty="0">
                  <a:latin typeface="Candara" panose="020E0502030303020204" pitchFamily="34" charset="0"/>
                </a:rPr>
                <a:t>Freedom Stories</a:t>
              </a:r>
            </a:p>
            <a:p>
              <a:pPr marL="0" indent="0" algn="ctr">
                <a:spcBef>
                  <a:spcPts val="0"/>
                </a:spcBef>
                <a:buNone/>
              </a:pPr>
              <a:r>
                <a:rPr lang="en-US" dirty="0">
                  <a:latin typeface="Candara" panose="020E0502030303020204" pitchFamily="34" charset="0"/>
                </a:rPr>
                <a:t>Saturday, May 8, 2021</a:t>
              </a:r>
            </a:p>
          </p:txBody>
        </p:sp>
      </p:grpSp>
      <p:sp>
        <p:nvSpPr>
          <p:cNvPr id="19" name="TextBox 18">
            <a:extLst>
              <a:ext uri="{FF2B5EF4-FFF2-40B4-BE49-F238E27FC236}">
                <a16:creationId xmlns:a16="http://schemas.microsoft.com/office/drawing/2014/main" id="{06315B3F-469C-4AC7-B7F1-425860317C69}"/>
              </a:ext>
            </a:extLst>
          </p:cNvPr>
          <p:cNvSpPr txBox="1"/>
          <p:nvPr/>
        </p:nvSpPr>
        <p:spPr>
          <a:xfrm>
            <a:off x="134352" y="6591835"/>
            <a:ext cx="11923296" cy="276999"/>
          </a:xfrm>
          <a:prstGeom prst="rect">
            <a:avLst/>
          </a:prstGeom>
          <a:solidFill>
            <a:schemeClr val="bg1"/>
          </a:solidFill>
        </p:spPr>
        <p:txBody>
          <a:bodyPr wrap="square" rtlCol="0">
            <a:spAutoFit/>
          </a:bodyPr>
          <a:lstStyle/>
          <a:p>
            <a:r>
              <a:rPr lang="en-US" sz="1200" dirty="0">
                <a:latin typeface="Candara" panose="020E0502030303020204" pitchFamily="34" charset="0"/>
              </a:rPr>
              <a:t>Yolanda King, granddaughter of Dr. Martin Luther King, delivers a speech from the steps of the Lincoln Memorial during the Commitment March, 2020. Photo by Jonathan Ernst.</a:t>
            </a:r>
          </a:p>
        </p:txBody>
      </p:sp>
    </p:spTree>
    <p:extLst>
      <p:ext uri="{BB962C8B-B14F-4D97-AF65-F5344CB8AC3E}">
        <p14:creationId xmlns:p14="http://schemas.microsoft.com/office/powerpoint/2010/main" val="3254315268"/>
      </p:ext>
    </p:extLst>
  </p:cSld>
  <p:clrMapOvr>
    <a:masterClrMapping/>
  </p:clrMapOvr>
  <mc:AlternateContent xmlns:mc="http://schemas.openxmlformats.org/markup-compatibility/2006">
    <mc:Choice xmlns:p14="http://schemas.microsoft.com/office/powerpoint/2010/main" Requires="p14">
      <p:transition spd="med" p14:dur="700" advClick="0" advTm="32000">
        <p:fade/>
      </p:transition>
    </mc:Choice>
    <mc:Fallback>
      <p:transition spd="med"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87" fill="hold"/>
                                        <p:tgtEl>
                                          <p:spTgt spid="9"/>
                                        </p:tgtEl>
                                      </p:cBhvr>
                                    </p:cmd>
                                  </p:childTnLst>
                                </p:cTn>
                              </p:par>
                              <p:par>
                                <p:cTn id="7" presetID="10" presetClass="entr" presetSubtype="0" fill="hold" nodeType="withEffect">
                                  <p:stCondLst>
                                    <p:cond delay="220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2000"/>
                                        <p:tgtEl>
                                          <p:spTgt spid="17"/>
                                        </p:tgtEl>
                                      </p:cBhvr>
                                    </p:animEffect>
                                  </p:childTnLst>
                                </p:cTn>
                              </p:par>
                              <p:par>
                                <p:cTn id="10" presetID="10" presetClass="entr" presetSubtype="0" fill="hold" nodeType="withEffect">
                                  <p:stCondLst>
                                    <p:cond delay="22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220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9"/>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9"/>
                                        </p:tgtEl>
                                      </p:cBhvr>
                                    </p:cmd>
                                  </p:childTnLst>
                                </p:cTn>
                              </p:par>
                            </p:childTnLst>
                          </p:cTn>
                        </p:par>
                      </p:childTnLst>
                    </p:cTn>
                  </p:par>
                </p:childTnLst>
              </p:cTn>
              <p:nextCondLst>
                <p:cond evt="onClick" delay="0">
                  <p:tgtEl>
                    <p:spTgt spid="9"/>
                  </p:tgtEl>
                </p:cond>
              </p:nextCondLst>
            </p:seq>
            <p:video>
              <p:cMediaNode vol="80000">
                <p:cTn id="21" fill="hold" display="0">
                  <p:stCondLst>
                    <p:cond delay="indefinite"/>
                  </p:stCondLst>
                </p:cTn>
                <p:tgtEl>
                  <p:spTgt spid="9"/>
                </p:tgtEl>
              </p:cMediaNode>
            </p:video>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94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EE9CB-3D62-4ED4-B721-770205313733}"/>
              </a:ext>
            </a:extLst>
          </p:cNvPr>
          <p:cNvSpPr>
            <a:spLocks noGrp="1"/>
          </p:cNvSpPr>
          <p:nvPr>
            <p:ph type="title"/>
          </p:nvPr>
        </p:nvSpPr>
        <p:spPr/>
        <p:txBody>
          <a:bodyPr/>
          <a:lstStyle/>
          <a:p>
            <a:pPr algn="ctr"/>
            <a:r>
              <a:rPr lang="en-US" dirty="0">
                <a:solidFill>
                  <a:schemeClr val="tx1"/>
                </a:solidFill>
                <a:latin typeface="Candara" panose="020E0502030303020204" pitchFamily="34" charset="0"/>
              </a:rPr>
              <a:t>Today’s Presentation Features:</a:t>
            </a:r>
          </a:p>
        </p:txBody>
      </p:sp>
      <p:sp>
        <p:nvSpPr>
          <p:cNvPr id="3" name="Content Placeholder 2">
            <a:extLst>
              <a:ext uri="{FF2B5EF4-FFF2-40B4-BE49-F238E27FC236}">
                <a16:creationId xmlns:a16="http://schemas.microsoft.com/office/drawing/2014/main" id="{EC0BC931-6F5E-4E6B-9805-F78DA486D402}"/>
              </a:ext>
            </a:extLst>
          </p:cNvPr>
          <p:cNvSpPr>
            <a:spLocks noGrp="1"/>
          </p:cNvSpPr>
          <p:nvPr>
            <p:ph idx="1"/>
          </p:nvPr>
        </p:nvSpPr>
        <p:spPr>
          <a:xfrm>
            <a:off x="3424518" y="2103120"/>
            <a:ext cx="7700681" cy="4255150"/>
          </a:xfrm>
        </p:spPr>
        <p:txBody>
          <a:bodyPr>
            <a:normAutofit/>
          </a:bodyPr>
          <a:lstStyle/>
          <a:p>
            <a:endParaRPr lang="en-US" sz="1600" dirty="0">
              <a:latin typeface="Cambria" panose="02040503050406030204" pitchFamily="18" charset="0"/>
              <a:ea typeface="Cambria" panose="02040503050406030204" pitchFamily="18" charset="0"/>
            </a:endParaRPr>
          </a:p>
          <a:p>
            <a:pPr marL="0" indent="0">
              <a:buNone/>
            </a:pPr>
            <a:r>
              <a:rPr lang="en-US" sz="1600" dirty="0">
                <a:latin typeface="Cambria" panose="02040503050406030204" pitchFamily="18" charset="0"/>
                <a:ea typeface="Cambria" panose="02040503050406030204" pitchFamily="18" charset="0"/>
              </a:rPr>
              <a:t>“We Shall Not Be Moved,” arranged and recorded by Mavis Staples. From </a:t>
            </a:r>
            <a:r>
              <a:rPr lang="en-US" sz="1600" i="1" dirty="0">
                <a:latin typeface="Cambria" panose="02040503050406030204" pitchFamily="18" charset="0"/>
                <a:ea typeface="Cambria" panose="02040503050406030204" pitchFamily="18" charset="0"/>
              </a:rPr>
              <a:t>We’ll Never Turn Back</a:t>
            </a:r>
            <a:r>
              <a:rPr lang="en-US" sz="1600" dirty="0">
                <a:latin typeface="Cambria" panose="02040503050406030204" pitchFamily="18" charset="0"/>
                <a:ea typeface="Cambria" panose="02040503050406030204" pitchFamily="18" charset="0"/>
              </a:rPr>
              <a:t>, 2007. © 2007, Anti Inc. </a:t>
            </a:r>
          </a:p>
          <a:p>
            <a:pPr marL="0" indent="0">
              <a:buNone/>
            </a:pPr>
            <a:endParaRPr lang="en-US" sz="1600" dirty="0">
              <a:latin typeface="Cambria" panose="02040503050406030204" pitchFamily="18" charset="0"/>
              <a:ea typeface="Cambria" panose="02040503050406030204" pitchFamily="18" charset="0"/>
            </a:endParaRPr>
          </a:p>
          <a:p>
            <a:pPr marL="0" indent="0">
              <a:buNone/>
            </a:pPr>
            <a:endParaRPr lang="en-US" sz="1600" dirty="0">
              <a:latin typeface="Cambria" panose="02040503050406030204" pitchFamily="18" charset="0"/>
              <a:ea typeface="Cambria" panose="02040503050406030204" pitchFamily="18" charset="0"/>
            </a:endParaRPr>
          </a:p>
          <a:p>
            <a:pPr marL="0" indent="0">
              <a:buNone/>
            </a:pPr>
            <a:endParaRPr lang="en-US" sz="1600" dirty="0">
              <a:latin typeface="Cambria" panose="02040503050406030204" pitchFamily="18" charset="0"/>
              <a:ea typeface="Cambria" panose="02040503050406030204" pitchFamily="18" charset="0"/>
            </a:endParaRPr>
          </a:p>
          <a:p>
            <a:pPr marL="0" indent="0">
              <a:buNone/>
            </a:pPr>
            <a:endParaRPr lang="en-US" sz="1600" dirty="0">
              <a:latin typeface="Cambria" panose="02040503050406030204" pitchFamily="18" charset="0"/>
              <a:ea typeface="Cambria" panose="02040503050406030204" pitchFamily="18" charset="0"/>
            </a:endParaRPr>
          </a:p>
          <a:p>
            <a:pPr marL="0" indent="0">
              <a:buNone/>
            </a:pPr>
            <a:r>
              <a:rPr lang="en-US" sz="1600" dirty="0">
                <a:latin typeface="Cambria" panose="02040503050406030204" pitchFamily="18" charset="0"/>
                <a:ea typeface="Cambria" panose="02040503050406030204" pitchFamily="18" charset="0"/>
              </a:rPr>
              <a:t>“We Shall Overcome,” arranged and recorded by Pete Seeger. From </a:t>
            </a:r>
            <a:r>
              <a:rPr lang="en-US" sz="1600" i="1" dirty="0">
                <a:latin typeface="Cambria" panose="02040503050406030204" pitchFamily="18" charset="0"/>
                <a:ea typeface="Cambria" panose="02040503050406030204" pitchFamily="18" charset="0"/>
              </a:rPr>
              <a:t>Pete Seeger: The Smithsonian Folkways Collection</a:t>
            </a:r>
            <a:r>
              <a:rPr lang="en-US" sz="1600" dirty="0">
                <a:latin typeface="Cambria" panose="02040503050406030204" pitchFamily="18" charset="0"/>
                <a:ea typeface="Cambria" panose="02040503050406030204" pitchFamily="18" charset="0"/>
              </a:rPr>
              <a:t>, 2019. © 2019, Smithsonian Folkways Recordings. </a:t>
            </a:r>
          </a:p>
        </p:txBody>
      </p:sp>
      <p:pic>
        <p:nvPicPr>
          <p:cNvPr id="1028" name="Picture 4" descr="Album Cover">
            <a:extLst>
              <a:ext uri="{FF2B5EF4-FFF2-40B4-BE49-F238E27FC236}">
                <a16:creationId xmlns:a16="http://schemas.microsoft.com/office/drawing/2014/main" id="{D1F61E86-ECA2-4815-B7C1-6DDF0860D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205" y="4146345"/>
            <a:ext cx="1717653" cy="17176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amp;#039;ll Never Turn Back">
            <a:extLst>
              <a:ext uri="{FF2B5EF4-FFF2-40B4-BE49-F238E27FC236}">
                <a16:creationId xmlns:a16="http://schemas.microsoft.com/office/drawing/2014/main" id="{0CB1627E-2FFC-4955-A172-EBD5F209A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772" y="2009981"/>
            <a:ext cx="1723086" cy="17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86469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F7A42D-2F37-41B2-B2FF-5749603D2E5D}"/>
              </a:ext>
            </a:extLst>
          </p:cNvPr>
          <p:cNvSpPr txBox="1"/>
          <p:nvPr/>
        </p:nvSpPr>
        <p:spPr>
          <a:xfrm>
            <a:off x="1679438" y="2459504"/>
            <a:ext cx="8833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In the interest of time, today’s presentation will go somewhat quickly. There will likely not be enough time to read every piece of information on every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0000"/>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However, this presentation, as with all Freedom Stories resources, will be made available in the Freedom Stories toolkit. </a:t>
            </a:r>
            <a:r>
              <a:rPr lang="en-US" sz="2000" dirty="0">
                <a:solidFill>
                  <a:srgbClr val="000000"/>
                </a:solidFill>
                <a:latin typeface="Cambria" panose="02040503050406030204" pitchFamily="18" charset="0"/>
                <a:ea typeface="Cambria" panose="02040503050406030204" pitchFamily="18" charset="0"/>
              </a:rPr>
              <a:t>There, you will be able to find a recording of the discussion, and a download of this presentation.</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9053985"/>
      </p:ext>
    </p:extLst>
  </p:cSld>
  <p:clrMapOvr>
    <a:masterClrMapping/>
  </p:clrMapOvr>
  <mc:AlternateContent xmlns:mc="http://schemas.openxmlformats.org/markup-compatibility/2006" xmlns:p14="http://schemas.microsoft.com/office/powerpoint/2010/main">
    <mc:Choice Requires="p14">
      <p:transition spd="med" p14:dur="700" advClick="0" advTm="13000">
        <p:fade/>
      </p:transition>
    </mc:Choice>
    <mc:Fallback xmlns="">
      <p:transition spd="med" advClick="0" advTm="1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F7A42D-2F37-41B2-B2FF-5749603D2E5D}"/>
              </a:ext>
            </a:extLst>
          </p:cNvPr>
          <p:cNvSpPr txBox="1"/>
          <p:nvPr/>
        </p:nvSpPr>
        <p:spPr>
          <a:xfrm>
            <a:off x="1679438" y="2459504"/>
            <a:ext cx="883312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Please know, today’s presentation contains information and images regarding racial violence, including lynching and police killings, and may not be suitable for all viewers.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0000"/>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We recognize this is an extremely heinous, yet extremely important, part of our collective story.</a:t>
            </a:r>
          </a:p>
        </p:txBody>
      </p:sp>
    </p:spTree>
    <p:extLst>
      <p:ext uri="{BB962C8B-B14F-4D97-AF65-F5344CB8AC3E}">
        <p14:creationId xmlns:p14="http://schemas.microsoft.com/office/powerpoint/2010/main" val="3951046490"/>
      </p:ext>
    </p:extLst>
  </p:cSld>
  <p:clrMapOvr>
    <a:masterClrMapping/>
  </p:clrMapOvr>
  <mc:AlternateContent xmlns:mc="http://schemas.openxmlformats.org/markup-compatibility/2006" xmlns:p14="http://schemas.microsoft.com/office/powerpoint/2010/main">
    <mc:Choice Requires="p14">
      <p:transition spd="med" p14:dur="700" advClick="0" advTm="12000">
        <p:fade/>
      </p:transition>
    </mc:Choice>
    <mc:Fallback xmlns="">
      <p:transition spd="med" advClick="0" advTm="1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5E088F-740A-4618-9522-6D97D9979824}"/>
              </a:ext>
            </a:extLst>
          </p:cNvPr>
          <p:cNvPicPr>
            <a:picLocks noChangeAspect="1"/>
          </p:cNvPicPr>
          <p:nvPr/>
        </p:nvPicPr>
        <p:blipFill rotWithShape="1">
          <a:blip r:embed="rId2"/>
          <a:srcRect t="20679" b="3085"/>
          <a:stretch/>
        </p:blipFill>
        <p:spPr>
          <a:xfrm>
            <a:off x="0" y="0"/>
            <a:ext cx="12192000" cy="6858000"/>
          </a:xfrm>
          <a:prstGeom prst="rect">
            <a:avLst/>
          </a:prstGeom>
        </p:spPr>
      </p:pic>
      <p:sp>
        <p:nvSpPr>
          <p:cNvPr id="29" name="Rectangle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4747214" y="642594"/>
            <a:ext cx="6718433" cy="1746504"/>
          </a:xfrm>
        </p:spPr>
        <p:txBody>
          <a:bodyPr>
            <a:normAutofit/>
          </a:bodyPr>
          <a:lstStyle/>
          <a:p>
            <a:pPr algn="ctr"/>
            <a:r>
              <a:rPr lang="en-US" b="1" dirty="0">
                <a:solidFill>
                  <a:schemeClr val="tx1"/>
                </a:solidFill>
                <a:latin typeface="Candara" panose="020E0502030303020204" pitchFamily="34" charset="0"/>
              </a:rPr>
              <a:t>The Black Struggle for </a:t>
            </a:r>
            <a:br>
              <a:rPr lang="en-US" b="1" dirty="0">
                <a:solidFill>
                  <a:schemeClr val="tx1"/>
                </a:solidFill>
                <a:latin typeface="Candara" panose="020E0502030303020204" pitchFamily="34" charset="0"/>
              </a:rPr>
            </a:br>
            <a:r>
              <a:rPr lang="en-US" b="1" dirty="0">
                <a:solidFill>
                  <a:schemeClr val="tx1"/>
                </a:solidFill>
                <a:latin typeface="Candara" panose="020E0502030303020204" pitchFamily="34" charset="0"/>
              </a:rPr>
              <a:t>Civil Rights</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3303689730"/>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EE91B84-5609-4CC6-AEF2-2049F157D070}"/>
              </a:ext>
            </a:extLst>
          </p:cNvPr>
          <p:cNvSpPr txBox="1"/>
          <p:nvPr/>
        </p:nvSpPr>
        <p:spPr>
          <a:xfrm>
            <a:off x="1534113" y="2459504"/>
            <a:ext cx="9123775" cy="1938992"/>
          </a:xfrm>
          <a:prstGeom prst="rect">
            <a:avLst/>
          </a:prstGeom>
          <a:noFill/>
        </p:spPr>
        <p:txBody>
          <a:bodyPr wrap="square" rtlCol="0">
            <a:spAutoFit/>
          </a:bodyPr>
          <a:lstStyle/>
          <a:p>
            <a:r>
              <a:rPr lang="en-US" sz="4000" b="0" i="0" dirty="0">
                <a:solidFill>
                  <a:srgbClr val="FF0000"/>
                </a:solidFill>
                <a:effectLst/>
                <a:latin typeface="Cambria" panose="02040503050406030204" pitchFamily="18" charset="0"/>
                <a:ea typeface="Cambria" panose="02040503050406030204" pitchFamily="18" charset="0"/>
              </a:rPr>
              <a:t>Lynching: </a:t>
            </a:r>
            <a:r>
              <a:rPr lang="en-US" sz="4000" b="0" i="1" dirty="0">
                <a:solidFill>
                  <a:srgbClr val="FF0000"/>
                </a:solidFill>
                <a:effectLst/>
                <a:latin typeface="Cambria" panose="02040503050406030204" pitchFamily="18" charset="0"/>
                <a:ea typeface="Cambria" panose="02040503050406030204" pitchFamily="18" charset="0"/>
              </a:rPr>
              <a:t>a murder outside of the judicial process—including but not limited to hangings, typically done by a mob.</a:t>
            </a:r>
            <a:endParaRPr lang="en-US" sz="4000" i="1" dirty="0">
              <a:solidFill>
                <a:srgbClr val="FF0000"/>
              </a:solidFill>
              <a:latin typeface="Cambria" panose="02040503050406030204" pitchFamily="18" charset="0"/>
              <a:ea typeface="Cambria" panose="02040503050406030204" pitchFamily="18" charset="0"/>
            </a:endParaRPr>
          </a:p>
        </p:txBody>
      </p:sp>
      <p:sp>
        <p:nvSpPr>
          <p:cNvPr id="9" name="Title 8">
            <a:extLst>
              <a:ext uri="{FF2B5EF4-FFF2-40B4-BE49-F238E27FC236}">
                <a16:creationId xmlns:a16="http://schemas.microsoft.com/office/drawing/2014/main" id="{06B772DA-9506-4420-BB9F-D6BAD4E6CDA4}"/>
              </a:ext>
            </a:extLst>
          </p:cNvPr>
          <p:cNvSpPr>
            <a:spLocks noGrp="1"/>
          </p:cNvSpPr>
          <p:nvPr>
            <p:ph type="title"/>
          </p:nvPr>
        </p:nvSpPr>
        <p:spPr/>
        <p:txBody>
          <a:bodyPr/>
          <a:lstStyle/>
          <a:p>
            <a:pPr algn="ctr"/>
            <a:r>
              <a:rPr lang="en-US" b="1" dirty="0">
                <a:solidFill>
                  <a:schemeClr val="tx1"/>
                </a:solidFill>
                <a:latin typeface="Candara" panose="020E0502030303020204" pitchFamily="34" charset="0"/>
              </a:rPr>
              <a:t>Lynching as American Justice</a:t>
            </a:r>
          </a:p>
        </p:txBody>
      </p:sp>
    </p:spTree>
    <p:extLst>
      <p:ext uri="{BB962C8B-B14F-4D97-AF65-F5344CB8AC3E}">
        <p14:creationId xmlns:p14="http://schemas.microsoft.com/office/powerpoint/2010/main" val="99538096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E92E9E5-79AF-4029-8FCA-9C327D54FD8F}">
  <ds:schemaRefs>
    <ds:schemaRef ds:uri="http://purl.org/dc/elements/1.1/"/>
    <ds:schemaRef ds:uri="http://schemas.openxmlformats.org/package/2006/metadata/core-properties"/>
    <ds:schemaRef ds:uri="http://www.w3.org/XML/1998/namespace"/>
    <ds:schemaRef ds:uri="http://purl.org/dc/dcmitype/"/>
    <ds:schemaRef ds:uri="http://schemas.microsoft.com/office/infopath/2007/PartnerControls"/>
    <ds:schemaRef ds:uri="16c05727-aa75-4e4a-9b5f-8a80a1165891"/>
    <ds:schemaRef ds:uri="http://schemas.microsoft.com/office/2006/documentManagement/types"/>
    <ds:schemaRef ds:uri="71af3243-3dd4-4a8d-8c0d-dd76da1f02a5"/>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{B2E287F0-B6BE-48F0-83A2-1EB7504E03BD}tf56410444_win32</Template>
  <TotalTime>5873</TotalTime>
  <Words>3611</Words>
  <Application>Microsoft Office PowerPoint</Application>
  <PresentationFormat>Widescreen</PresentationFormat>
  <Paragraphs>278</Paragraphs>
  <Slides>49</Slides>
  <Notes>5</Notes>
  <HiddenSlides>0</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49</vt:i4>
      </vt:variant>
    </vt:vector>
  </HeadingPairs>
  <TitlesOfParts>
    <vt:vector size="61" baseType="lpstr">
      <vt:lpstr>Arial</vt:lpstr>
      <vt:lpstr>Avenir Next LT Pro</vt:lpstr>
      <vt:lpstr>Avenir Next LT Pro Light</vt:lpstr>
      <vt:lpstr>Calibri</vt:lpstr>
      <vt:lpstr>Calisto MT</vt:lpstr>
      <vt:lpstr>Cambria</vt:lpstr>
      <vt:lpstr>Candara</vt:lpstr>
      <vt:lpstr>Garamond</vt:lpstr>
      <vt:lpstr>Times New Roman</vt:lpstr>
      <vt:lpstr>Univers Condensed</vt:lpstr>
      <vt:lpstr>SavonVTI</vt:lpstr>
      <vt:lpstr>ChronicleVTI</vt:lpstr>
      <vt:lpstr>The Civil Rights Movement:  It Still Remains</vt:lpstr>
      <vt:lpstr>PowerPoint Presentation</vt:lpstr>
      <vt:lpstr>Freedom Stories Unearthing the Black Heritage of Appalachia</vt:lpstr>
      <vt:lpstr>PowerPoint Presentation</vt:lpstr>
      <vt:lpstr>Today’s Presentation Features:</vt:lpstr>
      <vt:lpstr>PowerPoint Presentation</vt:lpstr>
      <vt:lpstr>PowerPoint Presentation</vt:lpstr>
      <vt:lpstr>The Black Struggle for  Civil Rights</vt:lpstr>
      <vt:lpstr>Lynching as American Justice</vt:lpstr>
      <vt:lpstr>Lynching as “Justice”</vt:lpstr>
      <vt:lpstr>Memphis, Tennessee: March 9, 1892</vt:lpstr>
      <vt:lpstr>Equal Justice Initiative Data</vt:lpstr>
      <vt:lpstr>A Lynching in Central Appalachia</vt:lpstr>
      <vt:lpstr>Mims, Florida: December 25, 1951</vt:lpstr>
      <vt:lpstr>Beginnings of a Modern Movement</vt:lpstr>
      <vt:lpstr>The Murder of Emmett Till</vt:lpstr>
      <vt:lpstr>The Crime:</vt:lpstr>
      <vt:lpstr>The Trial: September 19, 1955</vt:lpstr>
      <vt:lpstr>The Verdict:  Sparks Nationwide Protest</vt:lpstr>
      <vt:lpstr>2007: “It was all a lie” admits 72-year old</vt:lpstr>
      <vt:lpstr>Young People Rise Up</vt:lpstr>
      <vt:lpstr>The Highlander Folk School Grundy County, TN </vt:lpstr>
      <vt:lpstr>The Clinton 12: August 26, 1956</vt:lpstr>
      <vt:lpstr>SCLC: September 2,  1957</vt:lpstr>
      <vt:lpstr>Highlander School: 1954-1961</vt:lpstr>
      <vt:lpstr>NAACP:  “We Shall Overcome”</vt:lpstr>
      <vt:lpstr>Highlander School Today  New Market, TN</vt:lpstr>
      <vt:lpstr>Modern Civil Rights Movement</vt:lpstr>
      <vt:lpstr>CORE Freedom Riders</vt:lpstr>
      <vt:lpstr>Freedom Riders: May 4-December 10, 1961</vt:lpstr>
      <vt:lpstr>SNCC:  1960-1966</vt:lpstr>
      <vt:lpstr>2nd March on Washington: August 28,1963</vt:lpstr>
      <vt:lpstr>Bombing of 16th Street Baptist Church</vt:lpstr>
      <vt:lpstr>16th Street Bombing Convictions</vt:lpstr>
      <vt:lpstr>Civil Rights Act 1964</vt:lpstr>
      <vt:lpstr>Selma to Montgomery March: 1965</vt:lpstr>
      <vt:lpstr>The Movement Remains</vt:lpstr>
      <vt:lpstr>Jasper, Texas June 7, 1998</vt:lpstr>
      <vt:lpstr>Sanford, Florida February 26, 2012</vt:lpstr>
      <vt:lpstr> </vt:lpstr>
      <vt:lpstr>New York,  New York: July 17, 2014</vt:lpstr>
      <vt:lpstr>Ferguson, Missouri: August 9, 2014</vt:lpstr>
      <vt:lpstr>2015 Statistics of Black Male  Police Killings by State</vt:lpstr>
      <vt:lpstr>2015 Statistics of Black Male Police Killings</vt:lpstr>
      <vt:lpstr>Minneapolis, Minnesota: May 25, 2020</vt:lpstr>
      <vt:lpstr>PowerPoint Presentation</vt:lpstr>
      <vt:lpstr>PowerPoint Presentation</vt:lpstr>
      <vt:lpstr>The Freedom Singers: “We Shall Not Be Moved” Performed at the March on Washington for Jobs and Freedom, 1963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Rights Movement: It Still Remains</dc:title>
  <dc:creator>alice turley</dc:creator>
  <cp:lastModifiedBy>Lynnea Salinas</cp:lastModifiedBy>
  <cp:revision>123</cp:revision>
  <dcterms:created xsi:type="dcterms:W3CDTF">2021-04-30T15:10:40Z</dcterms:created>
  <dcterms:modified xsi:type="dcterms:W3CDTF">2021-05-10T15:45:18Z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