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 id="2147483683" r:id="rId3"/>
    <p:sldMasterId id="2147483696" r:id="rId4"/>
  </p:sldMasterIdLst>
  <p:notesMasterIdLst>
    <p:notesMasterId r:id="rId53"/>
  </p:notesMasterIdLst>
  <p:handoutMasterIdLst>
    <p:handoutMasterId r:id="rId54"/>
  </p:handoutMasterIdLst>
  <p:sldIdLst>
    <p:sldId id="591" r:id="rId5"/>
    <p:sldId id="611" r:id="rId6"/>
    <p:sldId id="612" r:id="rId7"/>
    <p:sldId id="310" r:id="rId8"/>
    <p:sldId id="257" r:id="rId9"/>
    <p:sldId id="269" r:id="rId10"/>
    <p:sldId id="263" r:id="rId11"/>
    <p:sldId id="261" r:id="rId12"/>
    <p:sldId id="598" r:id="rId13"/>
    <p:sldId id="264" r:id="rId14"/>
    <p:sldId id="599" r:id="rId15"/>
    <p:sldId id="613" r:id="rId16"/>
    <p:sldId id="600" r:id="rId17"/>
    <p:sldId id="597" r:id="rId18"/>
    <p:sldId id="265" r:id="rId19"/>
    <p:sldId id="614" r:id="rId20"/>
    <p:sldId id="267" r:id="rId21"/>
    <p:sldId id="615" r:id="rId22"/>
    <p:sldId id="268" r:id="rId23"/>
    <p:sldId id="616" r:id="rId24"/>
    <p:sldId id="275" r:id="rId25"/>
    <p:sldId id="617" r:id="rId26"/>
    <p:sldId id="601" r:id="rId27"/>
    <p:sldId id="259" r:id="rId28"/>
    <p:sldId id="618" r:id="rId29"/>
    <p:sldId id="266" r:id="rId30"/>
    <p:sldId id="619" r:id="rId31"/>
    <p:sldId id="602" r:id="rId32"/>
    <p:sldId id="272" r:id="rId33"/>
    <p:sldId id="603" r:id="rId34"/>
    <p:sldId id="604" r:id="rId35"/>
    <p:sldId id="620" r:id="rId36"/>
    <p:sldId id="273" r:id="rId37"/>
    <p:sldId id="605" r:id="rId38"/>
    <p:sldId id="606" r:id="rId39"/>
    <p:sldId id="274" r:id="rId40"/>
    <p:sldId id="621" r:id="rId41"/>
    <p:sldId id="589" r:id="rId42"/>
    <p:sldId id="622" r:id="rId43"/>
    <p:sldId id="607" r:id="rId44"/>
    <p:sldId id="623" r:id="rId45"/>
    <p:sldId id="609" r:id="rId46"/>
    <p:sldId id="608" r:id="rId47"/>
    <p:sldId id="594" r:id="rId48"/>
    <p:sldId id="595" r:id="rId49"/>
    <p:sldId id="625" r:id="rId50"/>
    <p:sldId id="596" r:id="rId51"/>
    <p:sldId id="624" r:id="rId52"/>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710F"/>
    <a:srgbClr val="35523C"/>
    <a:srgbClr val="439CA3"/>
    <a:srgbClr val="97006E"/>
    <a:srgbClr val="003C6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82424" autoAdjust="0"/>
  </p:normalViewPr>
  <p:slideViewPr>
    <p:cSldViewPr snapToGrid="0">
      <p:cViewPr varScale="1">
        <p:scale>
          <a:sx n="114" d="100"/>
          <a:sy n="114" d="100"/>
        </p:scale>
        <p:origin x="474" y="114"/>
      </p:cViewPr>
      <p:guideLst/>
    </p:cSldViewPr>
  </p:slideViewPr>
  <p:notesTextViewPr>
    <p:cViewPr>
      <p:scale>
        <a:sx n="1" d="1"/>
        <a:sy n="1" d="1"/>
      </p:scale>
      <p:origin x="0" y="0"/>
    </p:cViewPr>
  </p:notesTextViewPr>
  <p:sorterViewPr>
    <p:cViewPr>
      <p:scale>
        <a:sx n="100" d="100"/>
        <a:sy n="100" d="100"/>
      </p:scale>
      <p:origin x="0" y="-15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2BCAFC7A-71DD-4C2C-B63D-60FDC7DD5449}" type="datetimeFigureOut">
              <a:rPr lang="en-US" smtClean="0"/>
              <a:t>2/15/2021</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DA6FC261-E491-4C42-A663-B95247CC46D9}" type="slidenum">
              <a:rPr lang="en-US" smtClean="0"/>
              <a:t>‹#›</a:t>
            </a:fld>
            <a:endParaRPr lang="en-US" dirty="0"/>
          </a:p>
        </p:txBody>
      </p:sp>
    </p:spTree>
    <p:extLst>
      <p:ext uri="{BB962C8B-B14F-4D97-AF65-F5344CB8AC3E}">
        <p14:creationId xmlns:p14="http://schemas.microsoft.com/office/powerpoint/2010/main" val="1622031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85ECAFD-F005-4163-B10D-85806DC43F93}" type="datetimeFigureOut">
              <a:rPr lang="en-US" smtClean="0"/>
              <a:t>2/15/2021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33E963C-1534-4F8D-B2A7-66D81AA25953}" type="slidenum">
              <a:rPr lang="en-US" smtClean="0"/>
              <a:t>‹#›</a:t>
            </a:fld>
            <a:endParaRPr lang="en-US" dirty="0"/>
          </a:p>
        </p:txBody>
      </p:sp>
    </p:spTree>
    <p:extLst>
      <p:ext uri="{BB962C8B-B14F-4D97-AF65-F5344CB8AC3E}">
        <p14:creationId xmlns:p14="http://schemas.microsoft.com/office/powerpoint/2010/main" val="2811850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5</a:t>
            </a:fld>
            <a:endParaRPr lang="en-US" dirty="0"/>
          </a:p>
        </p:txBody>
      </p:sp>
    </p:spTree>
    <p:extLst>
      <p:ext uri="{BB962C8B-B14F-4D97-AF65-F5344CB8AC3E}">
        <p14:creationId xmlns:p14="http://schemas.microsoft.com/office/powerpoint/2010/main" val="9879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26</a:t>
            </a:fld>
            <a:endParaRPr lang="en-US" dirty="0"/>
          </a:p>
        </p:txBody>
      </p:sp>
    </p:spTree>
    <p:extLst>
      <p:ext uri="{BB962C8B-B14F-4D97-AF65-F5344CB8AC3E}">
        <p14:creationId xmlns:p14="http://schemas.microsoft.com/office/powerpoint/2010/main" val="749130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29</a:t>
            </a:fld>
            <a:endParaRPr lang="en-US" dirty="0"/>
          </a:p>
        </p:txBody>
      </p:sp>
    </p:spTree>
    <p:extLst>
      <p:ext uri="{BB962C8B-B14F-4D97-AF65-F5344CB8AC3E}">
        <p14:creationId xmlns:p14="http://schemas.microsoft.com/office/powerpoint/2010/main" val="207975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33</a:t>
            </a:fld>
            <a:endParaRPr lang="en-US" dirty="0"/>
          </a:p>
        </p:txBody>
      </p:sp>
    </p:spTree>
    <p:extLst>
      <p:ext uri="{BB962C8B-B14F-4D97-AF65-F5344CB8AC3E}">
        <p14:creationId xmlns:p14="http://schemas.microsoft.com/office/powerpoint/2010/main" val="207336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36</a:t>
            </a:fld>
            <a:endParaRPr lang="en-US" dirty="0"/>
          </a:p>
        </p:txBody>
      </p:sp>
    </p:spTree>
    <p:extLst>
      <p:ext uri="{BB962C8B-B14F-4D97-AF65-F5344CB8AC3E}">
        <p14:creationId xmlns:p14="http://schemas.microsoft.com/office/powerpoint/2010/main" val="46316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7</a:t>
            </a:fld>
            <a:endParaRPr lang="en-US" dirty="0"/>
          </a:p>
        </p:txBody>
      </p:sp>
    </p:spTree>
    <p:extLst>
      <p:ext uri="{BB962C8B-B14F-4D97-AF65-F5344CB8AC3E}">
        <p14:creationId xmlns:p14="http://schemas.microsoft.com/office/powerpoint/2010/main" val="732057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8</a:t>
            </a:fld>
            <a:endParaRPr lang="en-US" dirty="0"/>
          </a:p>
        </p:txBody>
      </p:sp>
    </p:spTree>
    <p:extLst>
      <p:ext uri="{BB962C8B-B14F-4D97-AF65-F5344CB8AC3E}">
        <p14:creationId xmlns:p14="http://schemas.microsoft.com/office/powerpoint/2010/main" val="3937284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10</a:t>
            </a:fld>
            <a:endParaRPr lang="en-US" dirty="0"/>
          </a:p>
        </p:txBody>
      </p:sp>
    </p:spTree>
    <p:extLst>
      <p:ext uri="{BB962C8B-B14F-4D97-AF65-F5344CB8AC3E}">
        <p14:creationId xmlns:p14="http://schemas.microsoft.com/office/powerpoint/2010/main" val="2566985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15</a:t>
            </a:fld>
            <a:endParaRPr lang="en-US" dirty="0"/>
          </a:p>
        </p:txBody>
      </p:sp>
    </p:spTree>
    <p:extLst>
      <p:ext uri="{BB962C8B-B14F-4D97-AF65-F5344CB8AC3E}">
        <p14:creationId xmlns:p14="http://schemas.microsoft.com/office/powerpoint/2010/main" val="213950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17</a:t>
            </a:fld>
            <a:endParaRPr lang="en-US" dirty="0"/>
          </a:p>
        </p:txBody>
      </p:sp>
    </p:spTree>
    <p:extLst>
      <p:ext uri="{BB962C8B-B14F-4D97-AF65-F5344CB8AC3E}">
        <p14:creationId xmlns:p14="http://schemas.microsoft.com/office/powerpoint/2010/main" val="4090952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19</a:t>
            </a:fld>
            <a:endParaRPr lang="en-US" dirty="0"/>
          </a:p>
        </p:txBody>
      </p:sp>
    </p:spTree>
    <p:extLst>
      <p:ext uri="{BB962C8B-B14F-4D97-AF65-F5344CB8AC3E}">
        <p14:creationId xmlns:p14="http://schemas.microsoft.com/office/powerpoint/2010/main" val="45177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21</a:t>
            </a:fld>
            <a:endParaRPr lang="en-US" dirty="0"/>
          </a:p>
        </p:txBody>
      </p:sp>
    </p:spTree>
    <p:extLst>
      <p:ext uri="{BB962C8B-B14F-4D97-AF65-F5344CB8AC3E}">
        <p14:creationId xmlns:p14="http://schemas.microsoft.com/office/powerpoint/2010/main" val="2139640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57B995-136A-4A15-87A5-26420C3C1021}" type="slidenum">
              <a:rPr lang="en-US" smtClean="0"/>
              <a:pPr/>
              <a:t>24</a:t>
            </a:fld>
            <a:endParaRPr lang="en-US" dirty="0"/>
          </a:p>
        </p:txBody>
      </p:sp>
    </p:spTree>
    <p:extLst>
      <p:ext uri="{BB962C8B-B14F-4D97-AF65-F5344CB8AC3E}">
        <p14:creationId xmlns:p14="http://schemas.microsoft.com/office/powerpoint/2010/main" val="2989585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smtClean="0"/>
              <a:t>2/15/2021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descr="An empty placeholder to add an image. Click on the placeholder and select the image that you wish to add"/>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a:defRPr lang="en-US" sz="1400" cap="small" dirty="0" smtClean="0">
                <a:solidFill>
                  <a:schemeClr val="bg2">
                    <a:lumMod val="40000"/>
                    <a:lumOff val="60000"/>
                  </a:schemeClr>
                </a:solidFill>
                <a:latin typeface="+mj-lt"/>
                <a:ea typeface="+mj-ea"/>
                <a:cs typeface="+mj-cs"/>
              </a:defRPr>
            </a:lvl1pPr>
          </a:lstStyle>
          <a:p>
            <a:pPr marL="0" lvl="0" indent="0">
              <a:buNone/>
            </a:pPr>
            <a:r>
              <a:rPr lang="en-US"/>
              <a:t>Click to edit Master text styles</a:t>
            </a: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4" name="Date Placeholder 3"/>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32766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574801" y="4953000"/>
            <a:ext cx="7999315" cy="1074057"/>
          </a:xfrm>
        </p:spPr>
        <p:txBody>
          <a:bodyPr anchor="t">
            <a:normAutofit/>
          </a:bodyPr>
          <a:lstStyle>
            <a:lvl1pPr marL="0" indent="0">
              <a:buNone/>
              <a:defRPr lang="en-US" sz="1800" b="0" i="0" kern="1200" dirty="0" smtClean="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4033" y="3316513"/>
            <a:ext cx="801912" cy="1969770"/>
          </a:xfrm>
          <a:prstGeom prst="rect">
            <a:avLst/>
          </a:prstGeom>
          <a:noFill/>
        </p:spPr>
        <p:txBody>
          <a:bodyPr wrap="square" rtlCol="0">
            <a:spAutoFit/>
          </a:bodyPr>
          <a:lstStyle>
            <a:defPPr>
              <a:defRPr lang="en-US"/>
            </a:defPPr>
            <a:lvl1pPr lvl="0" algn="r">
              <a:defRPr sz="12200" b="0" i="0">
                <a:solidFill>
                  <a:schemeClr val="bg2">
                    <a:lumMod val="40000"/>
                    <a:lumOff val="60000"/>
                  </a:schemeClr>
                </a:solidFill>
                <a:latin typeface="Arial"/>
                <a:ea typeface="+mj-ea"/>
                <a:cs typeface="+mj-cs"/>
              </a:defRPr>
            </a:lvl1pPr>
          </a:lstStyle>
          <a:p>
            <a:pPr lvl="0"/>
            <a:r>
              <a:rPr lang="en-US" dirty="0"/>
              <a:t>”</a:t>
            </a:r>
          </a:p>
        </p:txBody>
      </p:sp>
      <p:sp>
        <p:nvSpPr>
          <p:cNvPr id="4" name="Date Placeholder 3"/>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10" name="Text Placeholder 3"/>
          <p:cNvSpPr>
            <a:spLocks noGrp="1"/>
          </p:cNvSpPr>
          <p:nvPr>
            <p:ph type="body" sz="half" idx="2"/>
          </p:nvPr>
        </p:nvSpPr>
        <p:spPr>
          <a:xfrm>
            <a:off x="1154954" y="4350657"/>
            <a:ext cx="8825659" cy="16764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3"/>
          </p:nvPr>
        </p:nvSpPr>
        <p:spPr>
          <a:xfrm>
            <a:off x="1154953" y="3848610"/>
            <a:ext cx="8825659" cy="588517"/>
          </a:xfrm>
        </p:spPr>
        <p:txBody>
          <a:bodyPr anchor="b">
            <a:normAutofit/>
          </a:bodyPr>
          <a:lstStyle>
            <a:lvl1pPr marL="0" indent="0" algn="l" defTabSz="457200" rtl="0" eaLnBrk="1" latinLnBrk="0" hangingPunct="1">
              <a:buNone/>
              <a:defRPr lang="en-US" sz="3600" b="0" i="0" kern="1200" cap="none" dirty="0" smtClean="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4"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descr="An empty placeholder to add an image. Click on the placeholder and select the image that you wish to add"/>
          <p:cNvSpPr>
            <a:spLocks noGrp="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descr="An empty placeholder to add an image. Click on the placeholder and select the image that you wish to add"/>
          <p:cNvSpPr>
            <a:spLocks noGrp="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descr="An empty placeholder to add an image. Click on the placeholder and select the image that you wish to add"/>
          <p:cNvSpPr>
            <a:spLocks noGrp="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4"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430213"/>
            <a:ext cx="7423149" cy="5826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smtClean="0"/>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2394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smtClean="0"/>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434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490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smtClean="0"/>
              <a:t>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5123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smtClean="0"/>
              <a:t>2/15/2021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2916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99F462-093F-4566-844B-4C71F2739DA5}" type="datetimeFigureOut">
              <a:rPr lang="en-US" smtClean="0"/>
              <a:t>2/15/2021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888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2/15/2021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772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277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5853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smtClean="0"/>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150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2/15/2021</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78E61D-D431-422C-9764-11DAFE33AB63}" type="datetimeFigureOut">
              <a:rPr lang="en-US" smtClean="0"/>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9502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5"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799"/>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399" cap="all" baseline="0"/>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pPr defTabSz="914126">
              <a:defRPr/>
            </a:pPr>
            <a:fld id="{3C04E684-10F4-4CC3-A0B9-F03AA7BE37CF}" type="datetimeFigureOut">
              <a:rPr lang="en-US" smtClean="0">
                <a:solidFill>
                  <a:srgbClr val="000000">
                    <a:tint val="75000"/>
                  </a:srgbClr>
                </a:solidFill>
              </a:rPr>
              <a:pPr defTabSz="914126">
                <a:defRPr/>
              </a:pPr>
              <a:t>2/15/2021</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pPr defTabSz="914126">
              <a:defRPr/>
            </a:pPr>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pPr defTabSz="914126">
              <a:defRPr/>
            </a:pPr>
            <a:fld id="{51845F5A-061D-4825-9AE9-D7794091C6CF}" type="slidenum">
              <a:rPr lang="en-US" smtClean="0">
                <a:solidFill>
                  <a:srgbClr val="000000">
                    <a:tint val="75000"/>
                  </a:srgbClr>
                </a:solidFill>
              </a:rPr>
              <a:pPr defTabSz="914126">
                <a:defRPr/>
              </a:pPr>
              <a:t>‹#›</a:t>
            </a:fld>
            <a:endParaRPr lang="en-US">
              <a:solidFill>
                <a:srgbClr val="000000">
                  <a:tint val="75000"/>
                </a:srgbClr>
              </a:solidFill>
            </a:endParaRPr>
          </a:p>
        </p:txBody>
      </p:sp>
    </p:spTree>
    <p:extLst>
      <p:ext uri="{BB962C8B-B14F-4D97-AF65-F5344CB8AC3E}">
        <p14:creationId xmlns:p14="http://schemas.microsoft.com/office/powerpoint/2010/main" val="265381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2"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3999"/>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1"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pPr defTabSz="914126">
              <a:defRPr/>
            </a:pPr>
            <a:fld id="{3C04E684-10F4-4CC3-A0B9-F03AA7BE37CF}" type="datetimeFigureOut">
              <a:rPr lang="en-US" smtClean="0">
                <a:solidFill>
                  <a:srgbClr val="000000">
                    <a:tint val="75000"/>
                  </a:srgbClr>
                </a:solidFill>
              </a:rPr>
              <a:pPr defTabSz="914126">
                <a:defRPr/>
              </a:pPr>
              <a:t>2/15/2021</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pPr defTabSz="914126">
              <a:defRPr/>
            </a:pPr>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pPr defTabSz="914126">
              <a:defRPr/>
            </a:pPr>
            <a:fld id="{51845F5A-061D-4825-9AE9-D7794091C6CF}" type="slidenum">
              <a:rPr lang="en-US" smtClean="0">
                <a:solidFill>
                  <a:srgbClr val="000000">
                    <a:tint val="75000"/>
                  </a:srgbClr>
                </a:solidFill>
              </a:rPr>
              <a:pPr defTabSz="914126">
                <a:defRPr/>
              </a:pPr>
              <a:t>‹#›</a:t>
            </a:fld>
            <a:endParaRPr lang="en-US">
              <a:solidFill>
                <a:srgbClr val="000000">
                  <a:tint val="75000"/>
                </a:srgbClr>
              </a:solidFill>
            </a:endParaRPr>
          </a:p>
        </p:txBody>
      </p:sp>
    </p:spTree>
    <p:extLst>
      <p:ext uri="{BB962C8B-B14F-4D97-AF65-F5344CB8AC3E}">
        <p14:creationId xmlns:p14="http://schemas.microsoft.com/office/powerpoint/2010/main" val="288293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799"/>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4"/>
            <a:ext cx="5266944" cy="1500187"/>
          </a:xfrm>
        </p:spPr>
        <p:txBody>
          <a:bodyPr/>
          <a:lstStyle>
            <a:lvl1pPr marL="0" indent="0">
              <a:buNone/>
              <a:defRPr sz="2399" cap="all" baseline="0">
                <a:solidFill>
                  <a:schemeClr val="tx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pPr defTabSz="914126">
              <a:defRPr/>
            </a:pPr>
            <a:fld id="{3C04E684-10F4-4CC3-A0B9-F03AA7BE37CF}" type="datetimeFigureOut">
              <a:rPr lang="en-US" smtClean="0">
                <a:solidFill>
                  <a:srgbClr val="000000">
                    <a:tint val="75000"/>
                  </a:srgbClr>
                </a:solidFill>
              </a:rPr>
              <a:pPr defTabSz="914126">
                <a:defRPr/>
              </a:pPr>
              <a:t>2/15/2021</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pPr defTabSz="914126">
              <a:defRPr/>
            </a:pPr>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pPr defTabSz="914126">
              <a:defRPr/>
            </a:pPr>
            <a:fld id="{51845F5A-061D-4825-9AE9-D7794091C6CF}" type="slidenum">
              <a:rPr lang="en-US" smtClean="0">
                <a:solidFill>
                  <a:srgbClr val="000000">
                    <a:tint val="75000"/>
                  </a:srgbClr>
                </a:solidFill>
              </a:rPr>
              <a:pPr defTabSz="914126">
                <a:defRPr/>
              </a:pPr>
              <a:t>‹#›</a:t>
            </a:fld>
            <a:endParaRPr lang="en-US">
              <a:solidFill>
                <a:srgbClr val="000000">
                  <a:tint val="75000"/>
                </a:srgbClr>
              </a:solidFill>
            </a:endParaRPr>
          </a:p>
        </p:txBody>
      </p:sp>
    </p:spTree>
    <p:extLst>
      <p:ext uri="{BB962C8B-B14F-4D97-AF65-F5344CB8AC3E}">
        <p14:creationId xmlns:p14="http://schemas.microsoft.com/office/powerpoint/2010/main" val="359200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2"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3999"/>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pPr defTabSz="914126">
              <a:defRPr/>
            </a:pPr>
            <a:fld id="{3C04E684-10F4-4CC3-A0B9-F03AA7BE37CF}" type="datetimeFigureOut">
              <a:rPr lang="en-US" smtClean="0">
                <a:solidFill>
                  <a:srgbClr val="000000">
                    <a:tint val="75000"/>
                  </a:srgbClr>
                </a:solidFill>
              </a:rPr>
              <a:pPr defTabSz="914126">
                <a:defRPr/>
              </a:pPr>
              <a:t>2/15/2021</a:t>
            </a:fld>
            <a:endParaRPr lang="en-US">
              <a:solidFill>
                <a:srgbClr val="000000">
                  <a:tint val="75000"/>
                </a:srgbClr>
              </a:solidFill>
            </a:endParaRP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pPr defTabSz="914126">
              <a:defRPr/>
            </a:pPr>
            <a:endParaRPr lang="en-US">
              <a:solidFill>
                <a:srgbClr val="000000">
                  <a:tint val="75000"/>
                </a:srgbClr>
              </a:solidFill>
            </a:endParaRP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pPr defTabSz="914126">
              <a:defRPr/>
            </a:pPr>
            <a:fld id="{51845F5A-061D-4825-9AE9-D7794091C6CF}" type="slidenum">
              <a:rPr lang="en-US" smtClean="0">
                <a:solidFill>
                  <a:srgbClr val="000000">
                    <a:tint val="75000"/>
                  </a:srgbClr>
                </a:solidFill>
              </a:rPr>
              <a:pPr defTabSz="914126">
                <a:defRPr/>
              </a:pPr>
              <a:t>‹#›</a:t>
            </a:fld>
            <a:endParaRPr lang="en-US">
              <a:solidFill>
                <a:srgbClr val="000000">
                  <a:tint val="75000"/>
                </a:srgbClr>
              </a:solidFill>
            </a:endParaRPr>
          </a:p>
        </p:txBody>
      </p:sp>
    </p:spTree>
    <p:extLst>
      <p:ext uri="{BB962C8B-B14F-4D97-AF65-F5344CB8AC3E}">
        <p14:creationId xmlns:p14="http://schemas.microsoft.com/office/powerpoint/2010/main" val="168592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7"/>
            <a:ext cx="10515600" cy="1325563"/>
          </a:xfrm>
        </p:spPr>
        <p:txBody>
          <a:bodyPr>
            <a:normAutofit/>
          </a:bodyPr>
          <a:lstStyle>
            <a:lvl1pPr>
              <a:defRPr sz="3999"/>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7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7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pPr defTabSz="914126">
              <a:defRPr/>
            </a:pPr>
            <a:fld id="{3C04E684-10F4-4CC3-A0B9-F03AA7BE37CF}" type="datetimeFigureOut">
              <a:rPr lang="en-US" smtClean="0">
                <a:solidFill>
                  <a:srgbClr val="000000">
                    <a:tint val="75000"/>
                  </a:srgbClr>
                </a:solidFill>
              </a:rPr>
              <a:pPr defTabSz="914126">
                <a:defRPr/>
              </a:pPr>
              <a:t>2/15/2021</a:t>
            </a:fld>
            <a:endParaRPr lang="en-US">
              <a:solidFill>
                <a:srgbClr val="000000">
                  <a:tint val="75000"/>
                </a:srgbClr>
              </a:solidFill>
            </a:endParaRP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pPr defTabSz="914126">
              <a:defRPr/>
            </a:pPr>
            <a:endParaRPr lang="en-US">
              <a:solidFill>
                <a:srgbClr val="000000">
                  <a:tint val="75000"/>
                </a:srgbClr>
              </a:solidFill>
            </a:endParaRP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pPr defTabSz="914126">
              <a:defRPr/>
            </a:pPr>
            <a:fld id="{51845F5A-061D-4825-9AE9-D7794091C6CF}" type="slidenum">
              <a:rPr lang="en-US" smtClean="0">
                <a:solidFill>
                  <a:srgbClr val="000000">
                    <a:tint val="75000"/>
                  </a:srgbClr>
                </a:solidFill>
              </a:rPr>
              <a:pPr defTabSz="914126">
                <a:defRPr/>
              </a:pPr>
              <a:t>‹#›</a:t>
            </a:fld>
            <a:endParaRPr lang="en-US">
              <a:solidFill>
                <a:srgbClr val="000000">
                  <a:tint val="75000"/>
                </a:srgbClr>
              </a:solidFill>
            </a:endParaRPr>
          </a:p>
        </p:txBody>
      </p:sp>
    </p:spTree>
    <p:extLst>
      <p:ext uri="{BB962C8B-B14F-4D97-AF65-F5344CB8AC3E}">
        <p14:creationId xmlns:p14="http://schemas.microsoft.com/office/powerpoint/2010/main" val="176597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40"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3999"/>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pPr defTabSz="914126">
              <a:defRPr/>
            </a:pPr>
            <a:fld id="{3C04E684-10F4-4CC3-A0B9-F03AA7BE37CF}" type="datetimeFigureOut">
              <a:rPr lang="en-US" smtClean="0">
                <a:solidFill>
                  <a:srgbClr val="000000">
                    <a:tint val="75000"/>
                  </a:srgbClr>
                </a:solidFill>
              </a:rPr>
              <a:pPr defTabSz="914126">
                <a:defRPr/>
              </a:pPr>
              <a:t>2/15/2021</a:t>
            </a:fld>
            <a:endParaRPr lang="en-US">
              <a:solidFill>
                <a:srgbClr val="000000">
                  <a:tint val="75000"/>
                </a:srgbClr>
              </a:solidFill>
            </a:endParaRP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pPr defTabSz="914126">
              <a:defRPr/>
            </a:pPr>
            <a:endParaRPr lang="en-US">
              <a:solidFill>
                <a:srgbClr val="000000">
                  <a:tint val="75000"/>
                </a:srgbClr>
              </a:solidFill>
            </a:endParaRP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pPr defTabSz="914126">
              <a:defRPr/>
            </a:pPr>
            <a:fld id="{51845F5A-061D-4825-9AE9-D7794091C6CF}" type="slidenum">
              <a:rPr lang="en-US" smtClean="0">
                <a:solidFill>
                  <a:srgbClr val="000000">
                    <a:tint val="75000"/>
                  </a:srgbClr>
                </a:solidFill>
              </a:rPr>
              <a:pPr defTabSz="914126">
                <a:defRPr/>
              </a:pPr>
              <a:t>‹#›</a:t>
            </a:fld>
            <a:endParaRPr lang="en-US">
              <a:solidFill>
                <a:srgbClr val="000000">
                  <a:tint val="75000"/>
                </a:srgbClr>
              </a:solidFill>
            </a:endParaRPr>
          </a:p>
        </p:txBody>
      </p:sp>
    </p:spTree>
    <p:extLst>
      <p:ext uri="{BB962C8B-B14F-4D97-AF65-F5344CB8AC3E}">
        <p14:creationId xmlns:p14="http://schemas.microsoft.com/office/powerpoint/2010/main" val="406897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pPr defTabSz="914126">
              <a:defRPr/>
            </a:pPr>
            <a:fld id="{3C04E684-10F4-4CC3-A0B9-F03AA7BE37CF}" type="datetimeFigureOut">
              <a:rPr lang="en-US" smtClean="0">
                <a:solidFill>
                  <a:srgbClr val="000000">
                    <a:tint val="75000"/>
                  </a:srgbClr>
                </a:solidFill>
              </a:rPr>
              <a:pPr defTabSz="914126">
                <a:defRPr/>
              </a:pPr>
              <a:t>2/15/2021</a:t>
            </a:fld>
            <a:endParaRPr lang="en-US">
              <a:solidFill>
                <a:srgbClr val="000000">
                  <a:tint val="75000"/>
                </a:srgbClr>
              </a:solidFill>
            </a:endParaRP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pPr defTabSz="914126">
              <a:defRPr/>
            </a:pPr>
            <a:endParaRPr lang="en-US">
              <a:solidFill>
                <a:srgbClr val="000000">
                  <a:tint val="75000"/>
                </a:srgbClr>
              </a:solidFill>
            </a:endParaRP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pPr defTabSz="914126">
              <a:defRPr/>
            </a:pPr>
            <a:fld id="{51845F5A-061D-4825-9AE9-D7794091C6CF}" type="slidenum">
              <a:rPr lang="en-US" smtClean="0">
                <a:solidFill>
                  <a:srgbClr val="000000">
                    <a:tint val="75000"/>
                  </a:srgbClr>
                </a:solidFill>
              </a:rPr>
              <a:pPr defTabSz="914126">
                <a:defRPr/>
              </a:pPr>
              <a:t>‹#›</a:t>
            </a:fld>
            <a:endParaRPr lang="en-US">
              <a:solidFill>
                <a:srgbClr val="000000">
                  <a:tint val="75000"/>
                </a:srgbClr>
              </a:solidFill>
            </a:endParaRPr>
          </a:p>
        </p:txBody>
      </p:sp>
    </p:spTree>
    <p:extLst>
      <p:ext uri="{BB962C8B-B14F-4D97-AF65-F5344CB8AC3E}">
        <p14:creationId xmlns:p14="http://schemas.microsoft.com/office/powerpoint/2010/main" val="37866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1"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entury Gothic"/>
              <a:ea typeface="+mn-ea"/>
              <a:cs typeface="+mn-cs"/>
            </a:endParaRP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pPr defTabSz="914126">
              <a:defRPr/>
            </a:pPr>
            <a:fld id="{3C04E684-10F4-4CC3-A0B9-F03AA7BE37CF}" type="datetimeFigureOut">
              <a:rPr lang="en-US" smtClean="0">
                <a:solidFill>
                  <a:srgbClr val="000000">
                    <a:tint val="75000"/>
                  </a:srgbClr>
                </a:solidFill>
              </a:rPr>
              <a:pPr defTabSz="914126">
                <a:defRPr/>
              </a:pPr>
              <a:t>2/15/2021</a:t>
            </a:fld>
            <a:endParaRPr lang="en-US">
              <a:solidFill>
                <a:srgbClr val="000000">
                  <a:tint val="75000"/>
                </a:srgbClr>
              </a:solidFill>
            </a:endParaRP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pPr defTabSz="914126">
              <a:defRPr/>
            </a:pPr>
            <a:endParaRPr lang="en-US">
              <a:solidFill>
                <a:srgbClr val="000000">
                  <a:tint val="75000"/>
                </a:srgbClr>
              </a:solidFill>
            </a:endParaRP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pPr defTabSz="914126">
              <a:defRPr/>
            </a:pPr>
            <a:fld id="{51845F5A-061D-4825-9AE9-D7794091C6CF}" type="slidenum">
              <a:rPr lang="en-US" smtClean="0">
                <a:solidFill>
                  <a:srgbClr val="000000">
                    <a:tint val="75000"/>
                  </a:srgbClr>
                </a:solidFill>
              </a:rPr>
              <a:pPr defTabSz="914126">
                <a:defRPr/>
              </a:pPr>
              <a:t>‹#›</a:t>
            </a:fld>
            <a:endParaRPr lang="en-US">
              <a:solidFill>
                <a:srgbClr val="000000">
                  <a:tint val="75000"/>
                </a:srgbClr>
              </a:solidFill>
            </a:endParaRPr>
          </a:p>
        </p:txBody>
      </p:sp>
    </p:spTree>
    <p:extLst>
      <p:ext uri="{BB962C8B-B14F-4D97-AF65-F5344CB8AC3E}">
        <p14:creationId xmlns:p14="http://schemas.microsoft.com/office/powerpoint/2010/main" val="341899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9"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199"/>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9" y="640080"/>
            <a:ext cx="4489704" cy="5596128"/>
          </a:xfrm>
        </p:spPr>
        <p:txBody>
          <a:bodyPr anchor="ct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pPr defTabSz="914126">
              <a:defRPr/>
            </a:pPr>
            <a:fld id="{3C04E684-10F4-4CC3-A0B9-F03AA7BE37CF}" type="datetimeFigureOut">
              <a:rPr lang="en-US" smtClean="0">
                <a:solidFill>
                  <a:srgbClr val="000000">
                    <a:tint val="75000"/>
                  </a:srgbClr>
                </a:solidFill>
              </a:rPr>
              <a:pPr defTabSz="914126">
                <a:defRPr/>
              </a:pPr>
              <a:t>2/15/2021</a:t>
            </a:fld>
            <a:endParaRPr lang="en-US">
              <a:solidFill>
                <a:srgbClr val="000000">
                  <a:tint val="75000"/>
                </a:srgbClr>
              </a:solidFill>
            </a:endParaRP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pPr defTabSz="914126">
              <a:defRPr/>
            </a:pPr>
            <a:endParaRPr lang="en-US">
              <a:solidFill>
                <a:srgbClr val="000000">
                  <a:tint val="75000"/>
                </a:srgbClr>
              </a:solidFill>
            </a:endParaRP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pPr defTabSz="914126">
              <a:defRPr/>
            </a:pPr>
            <a:fld id="{51845F5A-061D-4825-9AE9-D7794091C6CF}" type="slidenum">
              <a:rPr lang="en-US" smtClean="0">
                <a:solidFill>
                  <a:srgbClr val="000000">
                    <a:tint val="75000"/>
                  </a:srgbClr>
                </a:solidFill>
              </a:rPr>
              <a:pPr defTabSz="914126">
                <a:defRPr/>
              </a:pPr>
              <a:t>‹#›</a:t>
            </a:fld>
            <a:endParaRPr lang="en-US">
              <a:solidFill>
                <a:srgbClr val="000000">
                  <a:tint val="75000"/>
                </a:srgbClr>
              </a:solidFill>
            </a:endParaRPr>
          </a:p>
        </p:txBody>
      </p:sp>
    </p:spTree>
    <p:extLst>
      <p:ext uri="{BB962C8B-B14F-4D97-AF65-F5344CB8AC3E}">
        <p14:creationId xmlns:p14="http://schemas.microsoft.com/office/powerpoint/2010/main" val="65704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smtClean="0"/>
              <a:t>2/15/2021</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6"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199"/>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1999" cap="all" baseline="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pPr defTabSz="914126">
              <a:defRPr/>
            </a:pPr>
            <a:fld id="{3C04E684-10F4-4CC3-A0B9-F03AA7BE37CF}" type="datetimeFigureOut">
              <a:rPr lang="en-US" smtClean="0">
                <a:solidFill>
                  <a:srgbClr val="000000">
                    <a:tint val="75000"/>
                  </a:srgbClr>
                </a:solidFill>
              </a:rPr>
              <a:pPr defTabSz="914126">
                <a:defRPr/>
              </a:pPr>
              <a:t>2/15/2021</a:t>
            </a:fld>
            <a:endParaRPr lang="en-US">
              <a:solidFill>
                <a:srgbClr val="000000">
                  <a:tint val="75000"/>
                </a:srgbClr>
              </a:solidFill>
            </a:endParaRP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pPr defTabSz="914126">
              <a:defRPr/>
            </a:pPr>
            <a:endParaRPr lang="en-US">
              <a:solidFill>
                <a:srgbClr val="000000">
                  <a:tint val="75000"/>
                </a:srgbClr>
              </a:solidFill>
            </a:endParaRP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pPr defTabSz="914126">
              <a:defRPr/>
            </a:pPr>
            <a:fld id="{51845F5A-061D-4825-9AE9-D7794091C6CF}" type="slidenum">
              <a:rPr lang="en-US" smtClean="0">
                <a:solidFill>
                  <a:srgbClr val="000000">
                    <a:tint val="75000"/>
                  </a:srgbClr>
                </a:solidFill>
              </a:rPr>
              <a:pPr defTabSz="914126">
                <a:defRPr/>
              </a:pPr>
              <a:t>‹#›</a:t>
            </a:fld>
            <a:endParaRPr lang="en-US">
              <a:solidFill>
                <a:srgbClr val="000000">
                  <a:tint val="75000"/>
                </a:srgbClr>
              </a:solidFill>
            </a:endParaRPr>
          </a:p>
        </p:txBody>
      </p:sp>
    </p:spTree>
    <p:extLst>
      <p:ext uri="{BB962C8B-B14F-4D97-AF65-F5344CB8AC3E}">
        <p14:creationId xmlns:p14="http://schemas.microsoft.com/office/powerpoint/2010/main" val="370684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pPr defTabSz="914126">
              <a:defRPr/>
            </a:pPr>
            <a:fld id="{3C04E684-10F4-4CC3-A0B9-F03AA7BE37CF}" type="datetimeFigureOut">
              <a:rPr lang="en-US" smtClean="0">
                <a:solidFill>
                  <a:srgbClr val="000000">
                    <a:tint val="75000"/>
                  </a:srgbClr>
                </a:solidFill>
              </a:rPr>
              <a:pPr defTabSz="914126">
                <a:defRPr/>
              </a:pPr>
              <a:t>2/15/2021</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pPr defTabSz="914126">
              <a:defRPr/>
            </a:pPr>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pPr defTabSz="914126">
              <a:defRPr/>
            </a:pPr>
            <a:fld id="{51845F5A-061D-4825-9AE9-D7794091C6CF}" type="slidenum">
              <a:rPr lang="en-US" smtClean="0">
                <a:solidFill>
                  <a:srgbClr val="000000">
                    <a:tint val="75000"/>
                  </a:srgbClr>
                </a:solidFill>
              </a:rPr>
              <a:pPr defTabSz="914126">
                <a:defRPr/>
              </a:pPr>
              <a:t>‹#›</a:t>
            </a:fld>
            <a:endParaRPr lang="en-US">
              <a:solidFill>
                <a:srgbClr val="000000">
                  <a:tint val="75000"/>
                </a:srgbClr>
              </a:solidFill>
            </a:endParaRPr>
          </a:p>
        </p:txBody>
      </p:sp>
    </p:spTree>
    <p:extLst>
      <p:ext uri="{BB962C8B-B14F-4D97-AF65-F5344CB8AC3E}">
        <p14:creationId xmlns:p14="http://schemas.microsoft.com/office/powerpoint/2010/main" val="58465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pPr defTabSz="914126">
              <a:defRPr/>
            </a:pPr>
            <a:fld id="{3C04E684-10F4-4CC3-A0B9-F03AA7BE37CF}" type="datetimeFigureOut">
              <a:rPr lang="en-US" smtClean="0">
                <a:solidFill>
                  <a:srgbClr val="000000">
                    <a:tint val="75000"/>
                  </a:srgbClr>
                </a:solidFill>
              </a:rPr>
              <a:pPr defTabSz="914126">
                <a:defRPr/>
              </a:pPr>
              <a:t>2/15/2021</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pPr defTabSz="914126">
              <a:defRPr/>
            </a:pPr>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pPr defTabSz="914126">
              <a:defRPr/>
            </a:pPr>
            <a:fld id="{51845F5A-061D-4825-9AE9-D7794091C6CF}" type="slidenum">
              <a:rPr lang="en-US" smtClean="0">
                <a:solidFill>
                  <a:srgbClr val="000000">
                    <a:tint val="75000"/>
                  </a:srgbClr>
                </a:solidFill>
              </a:rPr>
              <a:pPr defTabSz="914126">
                <a:defRPr/>
              </a:pPr>
              <a:t>‹#›</a:t>
            </a:fld>
            <a:endParaRPr lang="en-US">
              <a:solidFill>
                <a:srgbClr val="000000">
                  <a:tint val="75000"/>
                </a:srgbClr>
              </a:solidFill>
            </a:endParaRPr>
          </a:p>
        </p:txBody>
      </p:sp>
    </p:spTree>
    <p:extLst>
      <p:ext uri="{BB962C8B-B14F-4D97-AF65-F5344CB8AC3E}">
        <p14:creationId xmlns:p14="http://schemas.microsoft.com/office/powerpoint/2010/main" val="355988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3600" y="1498602"/>
            <a:ext cx="7010400"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3600" y="4927600"/>
            <a:ext cx="7010400"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891522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2/15/2021</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46771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45000"/>
            <a:ext cx="7010400"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800" y="3124201"/>
            <a:ext cx="7010400"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93519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92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2/15/2021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189129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665"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6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3264"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92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2/15/2021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97042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2/15/2021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175239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2/15/2021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84197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smtClean="0"/>
              <a:t>2/15/2021</a:t>
            </a:fld>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2400" y="0"/>
            <a:ext cx="7924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304801" y="1701800"/>
            <a:ext cx="3352800"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801" y="4648200"/>
            <a:ext cx="3352800"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4470401" y="482600"/>
            <a:ext cx="6807200"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2/15/2021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2789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801" y="0"/>
            <a:ext cx="8026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2438401" y="4800600"/>
            <a:ext cx="7315200"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8401" y="279402"/>
            <a:ext cx="7315200"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8401" y="5562600"/>
            <a:ext cx="7315200"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2/15/2021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269220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2/15/2021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422113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5200" y="274639"/>
            <a:ext cx="142240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600" y="274639"/>
            <a:ext cx="8534401"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2/15/2021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64935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5" name="Footer Placeholder 3"/>
          <p:cNvSpPr>
            <a:spLocks noGrp="1"/>
          </p:cNvSpPr>
          <p:nvPr>
            <p:ph type="ftr" sz="quarter" idx="11"/>
          </p:nvPr>
        </p:nvSpPr>
        <p:spPr/>
        <p:txBody>
          <a:bodyPr/>
          <a:lstStyle/>
          <a:p>
            <a:r>
              <a:rPr lang="en-US" dirty="0"/>
              <a:t>Add a footer</a:t>
            </a:r>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5" name="Footer Placeholder 2"/>
          <p:cNvSpPr>
            <a:spLocks noGrp="1"/>
          </p:cNvSpPr>
          <p:nvPr>
            <p:ph type="ftr" sz="quarter" idx="11"/>
          </p:nvPr>
        </p:nvSpPr>
        <p:spPr/>
        <p:txBody>
          <a:bodyPr/>
          <a:lstStyle/>
          <a:p>
            <a:r>
              <a:rPr lang="en-US" dirty="0"/>
              <a:t>Add a footer</a:t>
            </a:r>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5" name="Footer Placeholder 5"/>
          <p:cNvSpPr>
            <a:spLocks noGrp="1"/>
          </p:cNvSpPr>
          <p:nvPr>
            <p:ph type="ftr" sz="quarter" idx="11"/>
          </p:nvPr>
        </p:nvSpPr>
        <p:spPr/>
        <p:txBody>
          <a:bodyPr/>
          <a:lstStyle/>
          <a:p>
            <a:r>
              <a:rPr lang="en-US" dirty="0"/>
              <a:t>Add a footer</a:t>
            </a:r>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2/15/2021</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523C"/>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1"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15" name="Picture 14"/>
          <p:cNvPicPr>
            <a:picLocks noChangeAspect="1"/>
          </p:cNvPicPr>
          <p:nvPr userDrawn="1"/>
        </p:nvPicPr>
        <p:blipFill rotWithShape="1">
          <a:blip r:embed="rId22"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7" name="Oval 16"/>
          <p:cNvSpPr/>
          <p:nvPr userDrawn="1"/>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rotWithShape="1">
          <a:blip r:embed="rId23"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9" name="Picture 18"/>
          <p:cNvPicPr>
            <a:picLocks noChangeAspect="1"/>
          </p:cNvPicPr>
          <p:nvPr userDrawn="1"/>
        </p:nvPicPr>
        <p:blipFill rotWithShape="1">
          <a:blip r:embed="rId24"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alpha val="60000"/>
                  </a:schemeClr>
                </a:solidFill>
              </a:defRPr>
            </a:lvl1pPr>
          </a:lstStyle>
          <a:p>
            <a:fld id="{4AAD347D-5ACD-4C99-B74B-A9C85AD731AF}" type="datetimeFigureOut">
              <a:rPr lang="en-US" smtClean="0"/>
              <a:pPr/>
              <a:t>2/15/2021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dirty="0"/>
              <a:t>Add a footer</a:t>
            </a:r>
          </a:p>
        </p:txBody>
      </p:sp>
      <p:sp>
        <p:nvSpPr>
          <p:cNvPr id="14" name="Rectangle 13"/>
          <p:cNvSpPr/>
          <p:nvPr userDrawn="1"/>
        </p:nvSpPr>
        <p:spPr bwMode="blackWhite">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3" r:id="rId14"/>
    <p:sldLayoutId id="2147483665" r:id="rId15"/>
    <p:sldLayoutId id="2147483669" r:id="rId16"/>
    <p:sldLayoutId id="2147483670" r:id="rId17"/>
    <p:sldLayoutId id="2147483658" r:id="rId18"/>
    <p:sldLayoutId id="214748365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ct val="20000"/>
        </a:spcBef>
        <a:spcAft>
          <a:spcPts val="60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5523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E9DEC-419B-4CC5-A080-3B06BD5A8291}" type="datetimeFigureOut">
              <a:rPr lang="en-US" smtClean="0"/>
              <a:t>2/15/2021</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2726800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5523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defRPr/>
            </a:pPr>
            <a:fld id="{3C04E684-10F4-4CC3-A0B9-F03AA7BE37CF}" type="datetimeFigureOut">
              <a:rPr lang="en-US" smtClean="0">
                <a:solidFill>
                  <a:srgbClr val="000000">
                    <a:tint val="75000"/>
                  </a:srgbClr>
                </a:solidFill>
              </a:rPr>
              <a:pPr defTabSz="914126">
                <a:defRPr/>
              </a:pPr>
              <a:t>2/15/2021</a:t>
            </a:fld>
            <a:endParaRPr lang="en-US">
              <a:solidFill>
                <a:srgbClr val="000000">
                  <a:tint val="75000"/>
                </a:srgbClr>
              </a:solidFill>
            </a:endParaRP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defRPr/>
            </a:pPr>
            <a:endParaRPr lang="en-US">
              <a:solidFill>
                <a:srgbClr val="000000">
                  <a:tint val="75000"/>
                </a:srgbClr>
              </a:solidFill>
            </a:endParaRP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defRPr/>
            </a:pPr>
            <a:fld id="{51845F5A-061D-4825-9AE9-D7794091C6CF}" type="slidenum">
              <a:rPr lang="en-US" smtClean="0">
                <a:solidFill>
                  <a:srgbClr val="000000">
                    <a:tint val="75000"/>
                  </a:srgbClr>
                </a:solidFill>
              </a:rPr>
              <a:pPr defTabSz="914126">
                <a:defRPr/>
              </a:pPr>
              <a:t>‹#›</a:t>
            </a:fld>
            <a:endParaRPr lang="en-US">
              <a:solidFill>
                <a:srgbClr val="000000">
                  <a:tint val="75000"/>
                </a:srgbClr>
              </a:solidFill>
            </a:endParaRPr>
          </a:p>
        </p:txBody>
      </p:sp>
    </p:spTree>
    <p:extLst>
      <p:ext uri="{BB962C8B-B14F-4D97-AF65-F5344CB8AC3E}">
        <p14:creationId xmlns:p14="http://schemas.microsoft.com/office/powerpoint/2010/main" val="257034783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4399" i="1"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10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10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10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10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35523C"/>
        </a:solidFill>
        <a:effectLst/>
      </p:bgPr>
    </p:bg>
    <p:spTree>
      <p:nvGrpSpPr>
        <p:cNvPr id="1" name=""/>
        <p:cNvGrpSpPr/>
        <p:nvPr/>
      </p:nvGrpSpPr>
      <p:grpSpPr>
        <a:xfrm>
          <a:off x="0" y="0"/>
          <a:ext cx="0" cy="0"/>
          <a:chOff x="0" y="0"/>
          <a:chExt cx="0" cy="0"/>
        </a:xfrm>
      </p:grpSpPr>
      <p:sp>
        <p:nvSpPr>
          <p:cNvPr id="9" name="Rectangle 8"/>
          <p:cNvSpPr/>
          <p:nvPr/>
        </p:nvSpPr>
        <p:spPr>
          <a:xfrm>
            <a:off x="304801" y="0"/>
            <a:ext cx="11582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Placeholder 1"/>
          <p:cNvSpPr>
            <a:spLocks noGrp="1"/>
          </p:cNvSpPr>
          <p:nvPr>
            <p:ph type="title"/>
          </p:nvPr>
        </p:nvSpPr>
        <p:spPr>
          <a:xfrm>
            <a:off x="1117600" y="76200"/>
            <a:ext cx="10160000"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600" y="1701800"/>
            <a:ext cx="10160000"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600" y="6400802"/>
            <a:ext cx="2743200"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2/15/2021</a:t>
            </a:fld>
            <a:endParaRPr lang="en-US"/>
          </a:p>
        </p:txBody>
      </p:sp>
      <p:sp>
        <p:nvSpPr>
          <p:cNvPr id="5" name="Footer Placeholder 4"/>
          <p:cNvSpPr>
            <a:spLocks noGrp="1"/>
          </p:cNvSpPr>
          <p:nvPr>
            <p:ph type="ftr" sz="quarter" idx="3"/>
          </p:nvPr>
        </p:nvSpPr>
        <p:spPr>
          <a:xfrm>
            <a:off x="3908861" y="6400802"/>
            <a:ext cx="6217920"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9795" y="6400802"/>
            <a:ext cx="1107806"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25048698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ndex.php?curid=6651494" TargetMode="Externa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hyperlink" Target="http://www.casabrian.com/images/medium/2007/west_virginia/kaymoor/636-3680_IMG_med.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9.jpg"/><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3"/><Relationship Id="rId1" Type="http://schemas.openxmlformats.org/officeDocument/2006/relationships/audio" Target="NULL" TargetMode="Externa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24.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nps.gov/articles/history-of-the-shakers.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3E02A4-308C-4374-81D5-1A2E8845B62E}"/>
              </a:ext>
            </a:extLst>
          </p:cNvPr>
          <p:cNvPicPr>
            <a:picLocks noChangeAspect="1"/>
          </p:cNvPicPr>
          <p:nvPr/>
        </p:nvPicPr>
        <p:blipFill>
          <a:blip r:embed="rId2"/>
          <a:stretch>
            <a:fillRect/>
          </a:stretch>
        </p:blipFill>
        <p:spPr>
          <a:xfrm>
            <a:off x="762" y="428"/>
            <a:ext cx="12190476" cy="6857143"/>
          </a:xfrm>
          <a:prstGeom prst="rect">
            <a:avLst/>
          </a:prstGeom>
        </p:spPr>
      </p:pic>
    </p:spTree>
    <p:extLst>
      <p:ext uri="{BB962C8B-B14F-4D97-AF65-F5344CB8AC3E}">
        <p14:creationId xmlns:p14="http://schemas.microsoft.com/office/powerpoint/2010/main" val="166949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Central Appalachia:</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Railroads, Forests, Coal, Iron Ore, </a:t>
            </a:r>
            <a:r>
              <a:rPr lang="en-US" i="1" dirty="0">
                <a:latin typeface="Cambria" panose="02040503050406030204" pitchFamily="18" charset="0"/>
                <a:ea typeface="Cambria" panose="02040503050406030204" pitchFamily="18" charset="0"/>
              </a:rPr>
              <a:t>Oh My!</a:t>
            </a:r>
          </a:p>
        </p:txBody>
      </p:sp>
      <p:sp>
        <p:nvSpPr>
          <p:cNvPr id="5" name="Content Placeholder 4"/>
          <p:cNvSpPr>
            <a:spLocks noGrp="1"/>
          </p:cNvSpPr>
          <p:nvPr>
            <p:ph sz="half" idx="2"/>
          </p:nvPr>
        </p:nvSpPr>
        <p:spPr>
          <a:xfrm>
            <a:off x="391603" y="2242871"/>
            <a:ext cx="5209103" cy="4155073"/>
          </a:xfrm>
        </p:spPr>
        <p:txBody>
          <a:bodyPr>
            <a:normAutofit/>
          </a:bodyPr>
          <a:lstStyle/>
          <a:p>
            <a:r>
              <a:rPr lang="en-US" sz="2800" dirty="0">
                <a:latin typeface="Candara" panose="020E0502030303020204" pitchFamily="34" charset="0"/>
              </a:rPr>
              <a:t>Kanawha River Valley </a:t>
            </a:r>
          </a:p>
          <a:p>
            <a:pPr lvl="1"/>
            <a:r>
              <a:rPr lang="en-US" sz="2400" dirty="0">
                <a:latin typeface="Candara" panose="020E0502030303020204" pitchFamily="34" charset="0"/>
              </a:rPr>
              <a:t>1850-1861 Beginning of Appalachian Coal Production </a:t>
            </a:r>
          </a:p>
          <a:p>
            <a:pPr lvl="1"/>
            <a:r>
              <a:rPr lang="en-US" sz="2400" b="0" i="0" dirty="0">
                <a:effectLst/>
                <a:latin typeface="Candara" panose="020E0502030303020204" pitchFamily="34" charset="0"/>
              </a:rPr>
              <a:t>In 1860, over 850,000 bushels of coal shipped.</a:t>
            </a:r>
          </a:p>
          <a:p>
            <a:pPr lvl="1"/>
            <a:r>
              <a:rPr lang="en-US" sz="2400" b="0" i="0" dirty="0">
                <a:effectLst/>
                <a:latin typeface="Candara" panose="020E0502030303020204" pitchFamily="34" charset="0"/>
              </a:rPr>
              <a:t>1905 Coal River and Western Railway Company established by </a:t>
            </a:r>
            <a:r>
              <a:rPr lang="en-US" sz="2400" b="0" i="0" dirty="0">
                <a:solidFill>
                  <a:srgbClr val="414042"/>
                </a:solidFill>
                <a:effectLst/>
                <a:latin typeface="Candara" panose="020E0502030303020204" pitchFamily="34" charset="0"/>
              </a:rPr>
              <a:t> </a:t>
            </a:r>
            <a:r>
              <a:rPr lang="en-US" sz="2400" b="0" i="0" dirty="0">
                <a:effectLst/>
                <a:latin typeface="Candara" panose="020E0502030303020204" pitchFamily="34" charset="0"/>
              </a:rPr>
              <a:t>Western Mining and Manufacturing Company</a:t>
            </a:r>
            <a:endParaRPr lang="en-US" sz="2400" dirty="0">
              <a:latin typeface="Candara" panose="020E0502030303020204" pitchFamily="34" charset="0"/>
            </a:endParaRPr>
          </a:p>
        </p:txBody>
      </p:sp>
      <p:sp>
        <p:nvSpPr>
          <p:cNvPr id="4" name="Text Placeholder 3">
            <a:extLst>
              <a:ext uri="{FF2B5EF4-FFF2-40B4-BE49-F238E27FC236}">
                <a16:creationId xmlns:a16="http://schemas.microsoft.com/office/drawing/2014/main" id="{7B598BAE-05A6-45DF-9540-040F8CEF0F04}"/>
              </a:ext>
            </a:extLst>
          </p:cNvPr>
          <p:cNvSpPr>
            <a:spLocks noGrp="1"/>
          </p:cNvSpPr>
          <p:nvPr>
            <p:ph type="body" sz="quarter" idx="3"/>
          </p:nvPr>
        </p:nvSpPr>
        <p:spPr>
          <a:xfrm>
            <a:off x="7307677" y="2020862"/>
            <a:ext cx="4396339" cy="576262"/>
          </a:xfrm>
        </p:spPr>
        <p:txBody>
          <a:bodyPr/>
          <a:lstStyle/>
          <a:p>
            <a:pPr algn="ctr"/>
            <a:r>
              <a:rPr lang="en-US" sz="2800" dirty="0">
                <a:solidFill>
                  <a:schemeClr val="tx1"/>
                </a:solidFill>
                <a:latin typeface="Candara" panose="020E0502030303020204" pitchFamily="34" charset="0"/>
              </a:rPr>
              <a:t>Big, Little Coal River  </a:t>
            </a:r>
          </a:p>
        </p:txBody>
      </p:sp>
      <p:pic>
        <p:nvPicPr>
          <p:cNvPr id="7" name="Content Placeholder 5">
            <a:extLst>
              <a:ext uri="{FF2B5EF4-FFF2-40B4-BE49-F238E27FC236}">
                <a16:creationId xmlns:a16="http://schemas.microsoft.com/office/drawing/2014/main" id="{C3EE0B02-673C-4541-9C99-C1CEDD83DF6F}"/>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7465805" y="2597124"/>
            <a:ext cx="4080081" cy="396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355734"/>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95B57-195C-4CB9-80A6-EBFCA5486173}"/>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Railroads Expand Coal Production</a:t>
            </a:r>
          </a:p>
        </p:txBody>
      </p:sp>
      <p:sp>
        <p:nvSpPr>
          <p:cNvPr id="3" name="Content Placeholder 2">
            <a:extLst>
              <a:ext uri="{FF2B5EF4-FFF2-40B4-BE49-F238E27FC236}">
                <a16:creationId xmlns:a16="http://schemas.microsoft.com/office/drawing/2014/main" id="{BF746013-5C86-44FB-9733-E05A02F0E808}"/>
              </a:ext>
            </a:extLst>
          </p:cNvPr>
          <p:cNvSpPr>
            <a:spLocks noGrp="1"/>
          </p:cNvSpPr>
          <p:nvPr>
            <p:ph sz="half" idx="1"/>
          </p:nvPr>
        </p:nvSpPr>
        <p:spPr>
          <a:xfrm>
            <a:off x="948288" y="1990165"/>
            <a:ext cx="10314968" cy="4058846"/>
          </a:xfrm>
        </p:spPr>
        <p:txBody>
          <a:bodyPr>
            <a:normAutofit/>
          </a:bodyPr>
          <a:lstStyle/>
          <a:p>
            <a:pPr algn="l"/>
            <a:r>
              <a:rPr lang="en-US" sz="2800" b="0" i="0" dirty="0">
                <a:effectLst/>
                <a:latin typeface="Candara" panose="020E0502030303020204" pitchFamily="34" charset="0"/>
              </a:rPr>
              <a:t>Baltimore &amp; Ohio Railroad shaped West Virginia boundaries. </a:t>
            </a:r>
          </a:p>
          <a:p>
            <a:pPr algn="l"/>
            <a:r>
              <a:rPr lang="en-US" sz="2800" b="0" i="0" dirty="0">
                <a:effectLst/>
                <a:latin typeface="Candara" panose="020E0502030303020204" pitchFamily="34" charset="0"/>
              </a:rPr>
              <a:t>1873, the Chesapeake &amp; Ohio (C&amp;O) Railway did the same for  southern West Virginia.</a:t>
            </a:r>
          </a:p>
          <a:p>
            <a:pPr algn="l"/>
            <a:r>
              <a:rPr lang="en-US" sz="2800" b="0" i="0" dirty="0">
                <a:effectLst/>
                <a:latin typeface="Candara" panose="020E0502030303020204" pitchFamily="34" charset="0"/>
              </a:rPr>
              <a:t>Norfolk &amp; Western (N&amp;W) emerged in 1881</a:t>
            </a:r>
          </a:p>
          <a:p>
            <a:pPr algn="l"/>
            <a:r>
              <a:rPr lang="en-US" sz="2800" b="0" i="0" dirty="0">
                <a:effectLst/>
                <a:latin typeface="Candara" panose="020E0502030303020204" pitchFamily="34" charset="0"/>
              </a:rPr>
              <a:t>Pennsylvania Investors expanded coal production. </a:t>
            </a:r>
          </a:p>
          <a:p>
            <a:pPr algn="l"/>
            <a:r>
              <a:rPr lang="en-US" sz="2800" b="0" i="0" dirty="0">
                <a:effectLst/>
                <a:latin typeface="Candara" panose="020E0502030303020204" pitchFamily="34" charset="0"/>
              </a:rPr>
              <a:t>By 1892, the N&amp;W sparked rapid growth of towns along its path. </a:t>
            </a:r>
          </a:p>
          <a:p>
            <a:pPr algn="l"/>
            <a:r>
              <a:rPr lang="en-US" sz="2800" b="0" i="0" dirty="0">
                <a:effectLst/>
                <a:latin typeface="Candara" panose="020E0502030303020204" pitchFamily="34" charset="0"/>
              </a:rPr>
              <a:t>Bramwell, </a:t>
            </a:r>
            <a:r>
              <a:rPr lang="en-US" sz="2800" b="0" i="0" dirty="0" err="1">
                <a:effectLst/>
                <a:latin typeface="Candara" panose="020E0502030303020204" pitchFamily="34" charset="0"/>
              </a:rPr>
              <a:t>WVa</a:t>
            </a:r>
            <a:r>
              <a:rPr lang="en-US" sz="2800" b="0" i="0" dirty="0">
                <a:effectLst/>
                <a:latin typeface="Candara" panose="020E0502030303020204" pitchFamily="34" charset="0"/>
              </a:rPr>
              <a:t> became “home of millionaires.”</a:t>
            </a:r>
            <a:endParaRPr lang="en-US" sz="2800" dirty="0">
              <a:latin typeface="Candara" panose="020E0502030303020204" pitchFamily="34" charset="0"/>
            </a:endParaRPr>
          </a:p>
        </p:txBody>
      </p:sp>
    </p:spTree>
    <p:extLst>
      <p:ext uri="{BB962C8B-B14F-4D97-AF65-F5344CB8AC3E}">
        <p14:creationId xmlns:p14="http://schemas.microsoft.com/office/powerpoint/2010/main" val="1264929103"/>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C679A60E-0901-4B10-A0F6-A1CF4F93B8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2228" y="1289868"/>
            <a:ext cx="9244405" cy="4889262"/>
          </a:xfrm>
          <a:prstGeom prst="rect">
            <a:avLst/>
          </a:prstGeom>
        </p:spPr>
      </p:pic>
      <p:sp>
        <p:nvSpPr>
          <p:cNvPr id="6" name="TextBox 5">
            <a:extLst>
              <a:ext uri="{FF2B5EF4-FFF2-40B4-BE49-F238E27FC236}">
                <a16:creationId xmlns:a16="http://schemas.microsoft.com/office/drawing/2014/main" id="{E61CDBCA-9018-46EE-AE08-8354880CBEB3}"/>
              </a:ext>
            </a:extLst>
          </p:cNvPr>
          <p:cNvSpPr txBox="1"/>
          <p:nvPr/>
        </p:nvSpPr>
        <p:spPr>
          <a:xfrm>
            <a:off x="5298141" y="6276248"/>
            <a:ext cx="6786281" cy="461665"/>
          </a:xfrm>
          <a:prstGeom prst="rect">
            <a:avLst/>
          </a:prstGeom>
          <a:noFill/>
        </p:spPr>
        <p:txBody>
          <a:bodyPr wrap="square" rtlCol="0">
            <a:spAutoFit/>
          </a:bodyPr>
          <a:lstStyle/>
          <a:p>
            <a:pPr algn="r"/>
            <a:r>
              <a:rPr lang="en-US" sz="1200" b="0" i="0" dirty="0">
                <a:effectLst/>
                <a:latin typeface="Candara" panose="020E0502030303020204" pitchFamily="34" charset="0"/>
              </a:rPr>
              <a:t>Baltimore &amp; Ohio - Collection of JG Howes - B&amp;O System Time Tables published April 30, 1961, without any copyright notice., Public Domain, </a:t>
            </a:r>
            <a:r>
              <a:rPr lang="en-US" sz="1200" b="0" i="0" dirty="0">
                <a:effectLst/>
                <a:latin typeface="Candara" panose="020E0502030303020204" pitchFamily="34" charset="0"/>
                <a:hlinkClick r:id="rId3"/>
              </a:rPr>
              <a:t>https://commons.wikimedia.org/w/index.php?curid=6651494</a:t>
            </a:r>
            <a:r>
              <a:rPr lang="en-US" sz="1200" b="0" i="0" dirty="0">
                <a:effectLst/>
                <a:latin typeface="Candara" panose="020E0502030303020204" pitchFamily="34" charset="0"/>
              </a:rPr>
              <a:t> </a:t>
            </a:r>
            <a:endParaRPr lang="en-US" dirty="0">
              <a:latin typeface="Candara" panose="020E0502030303020204" pitchFamily="34" charset="0"/>
            </a:endParaRPr>
          </a:p>
        </p:txBody>
      </p:sp>
      <p:sp>
        <p:nvSpPr>
          <p:cNvPr id="7" name="Title 1">
            <a:extLst>
              <a:ext uri="{FF2B5EF4-FFF2-40B4-BE49-F238E27FC236}">
                <a16:creationId xmlns:a16="http://schemas.microsoft.com/office/drawing/2014/main" id="{D30B2E35-F111-4FFF-820A-85B1B4DBEB20}"/>
              </a:ext>
            </a:extLst>
          </p:cNvPr>
          <p:cNvSpPr txBox="1">
            <a:spLocks/>
          </p:cNvSpPr>
          <p:nvPr/>
        </p:nvSpPr>
        <p:spPr>
          <a:xfrm>
            <a:off x="1393639" y="452718"/>
            <a:ext cx="9404723"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latin typeface="Cambria" panose="02040503050406030204" pitchFamily="18" charset="0"/>
                <a:ea typeface="Cambria" panose="02040503050406030204" pitchFamily="18" charset="0"/>
              </a:rPr>
              <a:t>Baltimore &amp; Ohio Railroad</a:t>
            </a:r>
          </a:p>
        </p:txBody>
      </p:sp>
    </p:spTree>
    <p:extLst>
      <p:ext uri="{BB962C8B-B14F-4D97-AF65-F5344CB8AC3E}">
        <p14:creationId xmlns:p14="http://schemas.microsoft.com/office/powerpoint/2010/main" val="317319436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D6F5-6AC7-473A-8E09-C71A205F72EF}"/>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Railroads, cont’d</a:t>
            </a:r>
          </a:p>
        </p:txBody>
      </p:sp>
      <p:sp>
        <p:nvSpPr>
          <p:cNvPr id="3" name="Content Placeholder 2">
            <a:extLst>
              <a:ext uri="{FF2B5EF4-FFF2-40B4-BE49-F238E27FC236}">
                <a16:creationId xmlns:a16="http://schemas.microsoft.com/office/drawing/2014/main" id="{776D2D15-B355-43B2-9B1E-EE78CF0C3EBE}"/>
              </a:ext>
            </a:extLst>
          </p:cNvPr>
          <p:cNvSpPr>
            <a:spLocks noGrp="1"/>
          </p:cNvSpPr>
          <p:nvPr>
            <p:ph sz="half" idx="1"/>
          </p:nvPr>
        </p:nvSpPr>
        <p:spPr>
          <a:xfrm>
            <a:off x="204396" y="1598421"/>
            <a:ext cx="5891604" cy="4806861"/>
          </a:xfrm>
        </p:spPr>
        <p:txBody>
          <a:bodyPr>
            <a:normAutofit/>
          </a:bodyPr>
          <a:lstStyle/>
          <a:p>
            <a:r>
              <a:rPr lang="en-US" sz="2800" b="0" i="0" dirty="0">
                <a:effectLst/>
                <a:latin typeface="Candara" panose="020E0502030303020204" pitchFamily="34" charset="0"/>
              </a:rPr>
              <a:t>C&amp;O acquired valuable coal lands in the smokeless coalfields of Mercer and McDowell Counties, </a:t>
            </a:r>
            <a:r>
              <a:rPr lang="en-US" sz="2800" b="0" i="0" dirty="0" err="1">
                <a:effectLst/>
                <a:latin typeface="Candara" panose="020E0502030303020204" pitchFamily="34" charset="0"/>
              </a:rPr>
              <a:t>WVa</a:t>
            </a:r>
            <a:r>
              <a:rPr lang="en-US" sz="2800" b="0" i="0" dirty="0">
                <a:effectLst/>
                <a:latin typeface="Candara" panose="020E0502030303020204" pitchFamily="34" charset="0"/>
              </a:rPr>
              <a:t>. </a:t>
            </a:r>
          </a:p>
          <a:p>
            <a:r>
              <a:rPr lang="en-US" sz="2800" b="0" i="0" dirty="0">
                <a:effectLst/>
                <a:latin typeface="Candara" panose="020E0502030303020204" pitchFamily="34" charset="0"/>
              </a:rPr>
              <a:t>In 1895, the economic dominance of railroads caused West Virginia Legislature to prohibit rail companies from engaging in the coal industry. </a:t>
            </a:r>
          </a:p>
          <a:p>
            <a:r>
              <a:rPr lang="en-US" sz="2800" b="0" i="0" dirty="0">
                <a:effectLst/>
                <a:latin typeface="Candara" panose="020E0502030303020204" pitchFamily="34" charset="0"/>
              </a:rPr>
              <a:t>In response, the railroads sold their property to railroad stockholders.</a:t>
            </a:r>
          </a:p>
        </p:txBody>
      </p:sp>
      <p:pic>
        <p:nvPicPr>
          <p:cNvPr id="7" name="Content Placeholder 6">
            <a:extLst>
              <a:ext uri="{FF2B5EF4-FFF2-40B4-BE49-F238E27FC236}">
                <a16:creationId xmlns:a16="http://schemas.microsoft.com/office/drawing/2014/main" id="{B530128C-9372-4BCC-8EC0-EA6AC7237E01}"/>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7061988" y="1295500"/>
            <a:ext cx="3899103" cy="4713175"/>
          </a:xfrm>
          <a:prstGeom prst="ellipse">
            <a:avLst/>
          </a:prstGeom>
        </p:spPr>
      </p:pic>
      <p:sp>
        <p:nvSpPr>
          <p:cNvPr id="8" name="TextBox 7">
            <a:extLst>
              <a:ext uri="{FF2B5EF4-FFF2-40B4-BE49-F238E27FC236}">
                <a16:creationId xmlns:a16="http://schemas.microsoft.com/office/drawing/2014/main" id="{51EC148F-3061-419F-8087-571DD6057461}"/>
              </a:ext>
            </a:extLst>
          </p:cNvPr>
          <p:cNvSpPr txBox="1"/>
          <p:nvPr/>
        </p:nvSpPr>
        <p:spPr>
          <a:xfrm>
            <a:off x="6287796" y="6135673"/>
            <a:ext cx="5447489" cy="461665"/>
          </a:xfrm>
          <a:prstGeom prst="rect">
            <a:avLst/>
          </a:prstGeom>
          <a:noFill/>
        </p:spPr>
        <p:txBody>
          <a:bodyPr wrap="square" rtlCol="0">
            <a:spAutoFit/>
          </a:bodyPr>
          <a:lstStyle/>
          <a:p>
            <a:pPr algn="ctr"/>
            <a:r>
              <a:rPr lang="en-US" sz="1200" dirty="0" err="1">
                <a:latin typeface="Candara" panose="020E0502030303020204" pitchFamily="34" charset="0"/>
              </a:rPr>
              <a:t>Colis</a:t>
            </a:r>
            <a:r>
              <a:rPr lang="en-US" sz="1200" dirty="0">
                <a:latin typeface="Candara" panose="020E0502030303020204" pitchFamily="34" charset="0"/>
              </a:rPr>
              <a:t> P. Huntington (1821-1900)</a:t>
            </a:r>
          </a:p>
          <a:p>
            <a:pPr algn="ctr"/>
            <a:r>
              <a:rPr lang="en-US" sz="1200" dirty="0">
                <a:latin typeface="Candara" panose="020E0502030303020204" pitchFamily="34" charset="0"/>
              </a:rPr>
              <a:t>American Industrialist, Founder of Huntington, </a:t>
            </a:r>
            <a:r>
              <a:rPr lang="en-US" sz="1200" dirty="0" err="1">
                <a:latin typeface="Candara" panose="020E0502030303020204" pitchFamily="34" charset="0"/>
              </a:rPr>
              <a:t>WVa</a:t>
            </a:r>
            <a:endParaRPr lang="en-US" sz="1200" dirty="0">
              <a:latin typeface="Candara" panose="020E0502030303020204" pitchFamily="34" charset="0"/>
            </a:endParaRPr>
          </a:p>
        </p:txBody>
      </p:sp>
    </p:spTree>
    <p:extLst>
      <p:ext uri="{BB962C8B-B14F-4D97-AF65-F5344CB8AC3E}">
        <p14:creationId xmlns:p14="http://schemas.microsoft.com/office/powerpoint/2010/main" val="4682488"/>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B03BC-2848-4932-9A52-AFCCF496565B}"/>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1880s: King Coal!</a:t>
            </a:r>
          </a:p>
        </p:txBody>
      </p:sp>
      <p:sp>
        <p:nvSpPr>
          <p:cNvPr id="3" name="Content Placeholder 2">
            <a:extLst>
              <a:ext uri="{FF2B5EF4-FFF2-40B4-BE49-F238E27FC236}">
                <a16:creationId xmlns:a16="http://schemas.microsoft.com/office/drawing/2014/main" id="{FC2AACF5-A6EC-43AC-B7A4-E197BAAEB1CF}"/>
              </a:ext>
            </a:extLst>
          </p:cNvPr>
          <p:cNvSpPr>
            <a:spLocks noGrp="1"/>
          </p:cNvSpPr>
          <p:nvPr>
            <p:ph sz="half" idx="1"/>
          </p:nvPr>
        </p:nvSpPr>
        <p:spPr>
          <a:xfrm>
            <a:off x="344246" y="1461248"/>
            <a:ext cx="5155406" cy="5056094"/>
          </a:xfrm>
        </p:spPr>
        <p:txBody>
          <a:bodyPr>
            <a:normAutofit/>
          </a:bodyPr>
          <a:lstStyle/>
          <a:p>
            <a:pPr>
              <a:spcBef>
                <a:spcPts val="600"/>
              </a:spcBef>
            </a:pPr>
            <a:r>
              <a:rPr lang="en-US" sz="2800" b="0" i="0" dirty="0">
                <a:effectLst/>
                <a:latin typeface="Candara" panose="020E0502030303020204" pitchFamily="34" charset="0"/>
              </a:rPr>
              <a:t>Kanawha Valley</a:t>
            </a:r>
          </a:p>
          <a:p>
            <a:pPr>
              <a:spcBef>
                <a:spcPts val="600"/>
              </a:spcBef>
            </a:pPr>
            <a:r>
              <a:rPr lang="en-US" sz="2800" b="0" i="0" dirty="0">
                <a:effectLst/>
                <a:latin typeface="Candara" panose="020E0502030303020204" pitchFamily="34" charset="0"/>
              </a:rPr>
              <a:t>New River </a:t>
            </a:r>
          </a:p>
          <a:p>
            <a:pPr>
              <a:spcBef>
                <a:spcPts val="600"/>
              </a:spcBef>
            </a:pPr>
            <a:r>
              <a:rPr lang="en-US" sz="2800" b="0" i="0" dirty="0">
                <a:effectLst/>
                <a:latin typeface="Candara" panose="020E0502030303020204" pitchFamily="34" charset="0"/>
              </a:rPr>
              <a:t>Winding Gulf </a:t>
            </a:r>
          </a:p>
          <a:p>
            <a:pPr>
              <a:spcBef>
                <a:spcPts val="600"/>
              </a:spcBef>
            </a:pPr>
            <a:r>
              <a:rPr lang="en-US" sz="2800" b="0" i="0" dirty="0">
                <a:effectLst/>
                <a:latin typeface="Candara" panose="020E0502030303020204" pitchFamily="34" charset="0"/>
              </a:rPr>
              <a:t>Flat Top-Pocahontas </a:t>
            </a:r>
          </a:p>
          <a:p>
            <a:pPr>
              <a:spcBef>
                <a:spcPts val="600"/>
              </a:spcBef>
            </a:pPr>
            <a:r>
              <a:rPr lang="en-US" sz="2800" b="0" i="0" dirty="0">
                <a:effectLst/>
                <a:latin typeface="Candara" panose="020E0502030303020204" pitchFamily="34" charset="0"/>
              </a:rPr>
              <a:t>Logan </a:t>
            </a:r>
          </a:p>
          <a:p>
            <a:pPr>
              <a:spcBef>
                <a:spcPts val="600"/>
              </a:spcBef>
            </a:pPr>
            <a:r>
              <a:rPr lang="en-US" sz="2800" b="0" i="0" dirty="0">
                <a:effectLst/>
                <a:latin typeface="Candara" panose="020E0502030303020204" pitchFamily="34" charset="0"/>
              </a:rPr>
              <a:t>Williamson </a:t>
            </a:r>
          </a:p>
          <a:p>
            <a:pPr>
              <a:spcBef>
                <a:spcPts val="600"/>
              </a:spcBef>
            </a:pPr>
            <a:r>
              <a:rPr lang="en-US" sz="2800" b="0" i="0" dirty="0">
                <a:effectLst/>
                <a:latin typeface="Candara" panose="020E0502030303020204" pitchFamily="34" charset="0"/>
              </a:rPr>
              <a:t>Southern West Virginia</a:t>
            </a:r>
          </a:p>
          <a:p>
            <a:pPr>
              <a:spcBef>
                <a:spcPts val="600"/>
              </a:spcBef>
            </a:pPr>
            <a:r>
              <a:rPr lang="en-US" sz="2800" dirty="0">
                <a:latin typeface="Candara" panose="020E0502030303020204" pitchFamily="34" charset="0"/>
              </a:rPr>
              <a:t>Eastern Kentucky</a:t>
            </a:r>
          </a:p>
          <a:p>
            <a:pPr>
              <a:spcBef>
                <a:spcPts val="600"/>
              </a:spcBef>
            </a:pPr>
            <a:r>
              <a:rPr lang="en-US" sz="2800" dirty="0">
                <a:latin typeface="Candara" panose="020E0502030303020204" pitchFamily="34" charset="0"/>
              </a:rPr>
              <a:t>Northern Alabama</a:t>
            </a:r>
          </a:p>
        </p:txBody>
      </p:sp>
      <p:pic>
        <p:nvPicPr>
          <p:cNvPr id="6" name="Content Placeholder 5">
            <a:extLst>
              <a:ext uri="{FF2B5EF4-FFF2-40B4-BE49-F238E27FC236}">
                <a16:creationId xmlns:a16="http://schemas.microsoft.com/office/drawing/2014/main" id="{92D9DFA8-667E-4DFB-83BB-17C5CB1615DB}"/>
              </a:ext>
            </a:extLst>
          </p:cNvPr>
          <p:cNvPicPr>
            <a:picLocks noGrp="1" noChangeAspect="1"/>
          </p:cNvPicPr>
          <p:nvPr>
            <p:ph sz="half" idx="2"/>
          </p:nvPr>
        </p:nvPicPr>
        <p:blipFill>
          <a:blip r:embed="rId2"/>
          <a:stretch>
            <a:fillRect/>
          </a:stretch>
        </p:blipFill>
        <p:spPr>
          <a:xfrm>
            <a:off x="4381622" y="1945800"/>
            <a:ext cx="3536006" cy="3536006"/>
          </a:xfrm>
        </p:spPr>
      </p:pic>
      <p:sp>
        <p:nvSpPr>
          <p:cNvPr id="7" name="TextBox 6">
            <a:extLst>
              <a:ext uri="{FF2B5EF4-FFF2-40B4-BE49-F238E27FC236}">
                <a16:creationId xmlns:a16="http://schemas.microsoft.com/office/drawing/2014/main" id="{46935885-3232-4C03-8D14-E36DED1FB916}"/>
              </a:ext>
            </a:extLst>
          </p:cNvPr>
          <p:cNvSpPr txBox="1"/>
          <p:nvPr/>
        </p:nvSpPr>
        <p:spPr>
          <a:xfrm>
            <a:off x="4381622" y="5666618"/>
            <a:ext cx="3536006" cy="738664"/>
          </a:xfrm>
          <a:prstGeom prst="rect">
            <a:avLst/>
          </a:prstGeom>
          <a:noFill/>
        </p:spPr>
        <p:txBody>
          <a:bodyPr wrap="square" rtlCol="0">
            <a:spAutoFit/>
          </a:bodyPr>
          <a:lstStyle/>
          <a:p>
            <a:pPr algn="ctr"/>
            <a:r>
              <a:rPr lang="en-US" sz="1400" dirty="0">
                <a:latin typeface="Candara" panose="020E0502030303020204" pitchFamily="34" charset="0"/>
              </a:rPr>
              <a:t>British born industrialist John Nuttall (1817-1873), Founder, Owner/Operator, </a:t>
            </a:r>
            <a:r>
              <a:rPr lang="en-US" sz="1400" dirty="0" err="1">
                <a:latin typeface="Candara" panose="020E0502030303020204" pitchFamily="34" charset="0"/>
              </a:rPr>
              <a:t>Nuttallburg</a:t>
            </a:r>
            <a:r>
              <a:rPr lang="en-US" sz="1400" dirty="0">
                <a:latin typeface="Candara" panose="020E0502030303020204" pitchFamily="34" charset="0"/>
              </a:rPr>
              <a:t> Coal Mines, New River, </a:t>
            </a:r>
            <a:r>
              <a:rPr lang="en-US" sz="1400" dirty="0" err="1">
                <a:latin typeface="Candara" panose="020E0502030303020204" pitchFamily="34" charset="0"/>
              </a:rPr>
              <a:t>WVa</a:t>
            </a:r>
            <a:endParaRPr lang="en-US" sz="1400" dirty="0">
              <a:latin typeface="Candara" panose="020E0502030303020204" pitchFamily="34" charset="0"/>
            </a:endParaRPr>
          </a:p>
        </p:txBody>
      </p:sp>
      <p:pic>
        <p:nvPicPr>
          <p:cNvPr id="9" name="Picture 8">
            <a:extLst>
              <a:ext uri="{FF2B5EF4-FFF2-40B4-BE49-F238E27FC236}">
                <a16:creationId xmlns:a16="http://schemas.microsoft.com/office/drawing/2014/main" id="{AB89CB78-050D-448D-AF24-CFBE1CBE1D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1495" y="1945800"/>
            <a:ext cx="3550208" cy="3536006"/>
          </a:xfrm>
          <a:prstGeom prst="rect">
            <a:avLst/>
          </a:prstGeom>
        </p:spPr>
      </p:pic>
      <p:sp>
        <p:nvSpPr>
          <p:cNvPr id="10" name="TextBox 9">
            <a:extLst>
              <a:ext uri="{FF2B5EF4-FFF2-40B4-BE49-F238E27FC236}">
                <a16:creationId xmlns:a16="http://schemas.microsoft.com/office/drawing/2014/main" id="{BE6D1043-149E-430A-AFBE-950A24CB19E4}"/>
              </a:ext>
            </a:extLst>
          </p:cNvPr>
          <p:cNvSpPr txBox="1"/>
          <p:nvPr/>
        </p:nvSpPr>
        <p:spPr>
          <a:xfrm>
            <a:off x="8709886" y="5728173"/>
            <a:ext cx="2725528" cy="307777"/>
          </a:xfrm>
          <a:prstGeom prst="rect">
            <a:avLst/>
          </a:prstGeom>
          <a:noFill/>
        </p:spPr>
        <p:txBody>
          <a:bodyPr wrap="square" rtlCol="0">
            <a:spAutoFit/>
          </a:bodyPr>
          <a:lstStyle/>
          <a:p>
            <a:pPr algn="ctr"/>
            <a:r>
              <a:rPr lang="en-US" sz="1400" dirty="0">
                <a:latin typeface="Candara" panose="020E0502030303020204" pitchFamily="34" charset="0"/>
              </a:rPr>
              <a:t>New River Company Scrip</a:t>
            </a:r>
          </a:p>
        </p:txBody>
      </p:sp>
    </p:spTree>
    <p:extLst>
      <p:ext uri="{BB962C8B-B14F-4D97-AF65-F5344CB8AC3E}">
        <p14:creationId xmlns:p14="http://schemas.microsoft.com/office/powerpoint/2010/main" val="78647570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1890-2021</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Defining Company Towns</a:t>
            </a:r>
          </a:p>
        </p:txBody>
      </p:sp>
      <p:sp>
        <p:nvSpPr>
          <p:cNvPr id="5" name="Content Placeholder 4"/>
          <p:cNvSpPr>
            <a:spLocks noGrp="1"/>
          </p:cNvSpPr>
          <p:nvPr>
            <p:ph sz="half" idx="1"/>
          </p:nvPr>
        </p:nvSpPr>
        <p:spPr>
          <a:xfrm>
            <a:off x="646112" y="2060575"/>
            <a:ext cx="10283658" cy="4195763"/>
          </a:xfrm>
        </p:spPr>
        <p:txBody>
          <a:bodyPr>
            <a:normAutofit lnSpcReduction="10000"/>
          </a:bodyPr>
          <a:lstStyle/>
          <a:p>
            <a:r>
              <a:rPr lang="en-US" sz="2800" dirty="0">
                <a:latin typeface="Candara" panose="020E0502030303020204" pitchFamily="34" charset="0"/>
              </a:rPr>
              <a:t>S</a:t>
            </a:r>
            <a:r>
              <a:rPr lang="en-US" sz="2800" b="0" i="0" dirty="0">
                <a:effectLst/>
                <a:latin typeface="Candara" panose="020E0502030303020204" pitchFamily="34" charset="0"/>
              </a:rPr>
              <a:t>outhern coalfield company towns are distinctly West Virginian.  </a:t>
            </a:r>
          </a:p>
          <a:p>
            <a:r>
              <a:rPr lang="en-US" sz="2800" dirty="0">
                <a:latin typeface="Candara" panose="020E0502030303020204" pitchFamily="34" charset="0"/>
              </a:rPr>
              <a:t>Towns were built in a matter of weeks.</a:t>
            </a:r>
          </a:p>
          <a:p>
            <a:r>
              <a:rPr lang="en-US" sz="2800" dirty="0">
                <a:latin typeface="Candara" panose="020E0502030303020204" pitchFamily="34" charset="0"/>
              </a:rPr>
              <a:t>Buildings were </a:t>
            </a:r>
            <a:r>
              <a:rPr lang="en-US" sz="2800" b="0" i="0" dirty="0">
                <a:effectLst/>
                <a:latin typeface="Candara" panose="020E0502030303020204" pitchFamily="34" charset="0"/>
              </a:rPr>
              <a:t>simply designed, all within close proximity of the company and each other. </a:t>
            </a:r>
          </a:p>
          <a:p>
            <a:pPr algn="l"/>
            <a:r>
              <a:rPr lang="en-US" sz="2800" b="0" i="0" dirty="0">
                <a:effectLst/>
                <a:latin typeface="Candara" panose="020E0502030303020204" pitchFamily="34" charset="0"/>
              </a:rPr>
              <a:t>To cut costs, almost all houses were built identically, often of cheap materials.</a:t>
            </a:r>
          </a:p>
          <a:p>
            <a:pPr algn="l"/>
            <a:r>
              <a:rPr lang="en-US" sz="2800" b="0" i="0" dirty="0">
                <a:effectLst/>
                <a:latin typeface="Candara" panose="020E0502030303020204" pitchFamily="34" charset="0"/>
              </a:rPr>
              <a:t>Since most towns, were built in isolated areas, miners and their families were totally dependent on the companies for all services.</a:t>
            </a:r>
          </a:p>
        </p:txBody>
      </p:sp>
      <p:pic>
        <p:nvPicPr>
          <p:cNvPr id="3" name="01 - Sixteen Tons">
            <a:hlinkClick r:id="" action="ppaction://media"/>
            <a:extLst>
              <a:ext uri="{FF2B5EF4-FFF2-40B4-BE49-F238E27FC236}">
                <a16:creationId xmlns:a16="http://schemas.microsoft.com/office/drawing/2014/main" id="{0450FDBF-269D-4B73-BE5F-24F7549786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7892" y="642003"/>
            <a:ext cx="609600" cy="609600"/>
          </a:xfrm>
          <a:prstGeom prst="rect">
            <a:avLst/>
          </a:prstGeom>
        </p:spPr>
      </p:pic>
    </p:spTree>
    <p:extLst>
      <p:ext uri="{BB962C8B-B14F-4D97-AF65-F5344CB8AC3E}">
        <p14:creationId xmlns:p14="http://schemas.microsoft.com/office/powerpoint/2010/main" val="473021465"/>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230F0A35-8A9A-4124-A26B-4E4E5B0B640D}"/>
              </a:ext>
            </a:extLst>
          </p:cNvPr>
          <p:cNvPicPr>
            <a:picLocks noChangeAspect="1"/>
          </p:cNvPicPr>
          <p:nvPr/>
        </p:nvPicPr>
        <p:blipFill>
          <a:blip r:embed="rId2"/>
          <a:stretch>
            <a:fillRect/>
          </a:stretch>
        </p:blipFill>
        <p:spPr>
          <a:xfrm>
            <a:off x="2631655" y="1600832"/>
            <a:ext cx="6928689" cy="5152100"/>
          </a:xfrm>
          <a:prstGeom prst="rect">
            <a:avLst/>
          </a:prstGeom>
        </p:spPr>
      </p:pic>
      <p:sp>
        <p:nvSpPr>
          <p:cNvPr id="9" name="Title 1">
            <a:extLst>
              <a:ext uri="{FF2B5EF4-FFF2-40B4-BE49-F238E27FC236}">
                <a16:creationId xmlns:a16="http://schemas.microsoft.com/office/drawing/2014/main" id="{31102D07-EA4C-4827-AA3F-E6B7C19ABB00}"/>
              </a:ext>
            </a:extLst>
          </p:cNvPr>
          <p:cNvSpPr txBox="1">
            <a:spLocks/>
          </p:cNvSpPr>
          <p:nvPr/>
        </p:nvSpPr>
        <p:spPr>
          <a:xfrm>
            <a:off x="1330560" y="200302"/>
            <a:ext cx="9530881"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err="1">
                <a:latin typeface="Cambria" panose="02040503050406030204" pitchFamily="18" charset="0"/>
                <a:ea typeface="Cambria" panose="02040503050406030204" pitchFamily="18" charset="0"/>
              </a:rPr>
              <a:t>Hardburley</a:t>
            </a:r>
            <a:r>
              <a:rPr lang="en-US" sz="4000" dirty="0">
                <a:latin typeface="Cambria" panose="02040503050406030204" pitchFamily="18" charset="0"/>
                <a:ea typeface="Cambria" panose="02040503050406030204" pitchFamily="18" charset="0"/>
              </a:rPr>
              <a:t> Coal Camp</a:t>
            </a:r>
          </a:p>
          <a:p>
            <a:pPr algn="ctr"/>
            <a:r>
              <a:rPr lang="en-US" sz="4000" dirty="0">
                <a:latin typeface="Cambria" panose="02040503050406030204" pitchFamily="18" charset="0"/>
                <a:ea typeface="Cambria" panose="02040503050406030204" pitchFamily="18" charset="0"/>
              </a:rPr>
              <a:t>Perry County, Kentucky; 1918</a:t>
            </a:r>
          </a:p>
        </p:txBody>
      </p:sp>
    </p:spTree>
    <p:extLst>
      <p:ext uri="{BB962C8B-B14F-4D97-AF65-F5344CB8AC3E}">
        <p14:creationId xmlns:p14="http://schemas.microsoft.com/office/powerpoint/2010/main" val="16158180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Risks and Rewards</a:t>
            </a:r>
          </a:p>
        </p:txBody>
      </p:sp>
      <p:sp>
        <p:nvSpPr>
          <p:cNvPr id="5" name="Content Placeholder 4"/>
          <p:cNvSpPr>
            <a:spLocks noGrp="1"/>
          </p:cNvSpPr>
          <p:nvPr>
            <p:ph sz="half" idx="1"/>
          </p:nvPr>
        </p:nvSpPr>
        <p:spPr>
          <a:xfrm>
            <a:off x="646112" y="2060575"/>
            <a:ext cx="10606388" cy="4195763"/>
          </a:xfrm>
        </p:spPr>
        <p:txBody>
          <a:bodyPr>
            <a:normAutofit/>
          </a:bodyPr>
          <a:lstStyle/>
          <a:p>
            <a:r>
              <a:rPr lang="en-US" sz="2800" b="0" i="0" dirty="0">
                <a:effectLst/>
                <a:latin typeface="Candara" panose="020E0502030303020204" pitchFamily="34" charset="0"/>
              </a:rPr>
              <a:t>Model company towns built swimming pools, movie theaters and parks. Houses included indoor plumbing, electricity and sewer systems.</a:t>
            </a:r>
          </a:p>
          <a:p>
            <a:pPr algn="l"/>
            <a:r>
              <a:rPr lang="en-US" sz="2800" b="0" i="0" dirty="0">
                <a:effectLst/>
                <a:latin typeface="Candara" panose="020E0502030303020204" pitchFamily="34" charset="0"/>
              </a:rPr>
              <a:t>All life revolved around the company-owned store. </a:t>
            </a:r>
          </a:p>
          <a:p>
            <a:pPr algn="l"/>
            <a:r>
              <a:rPr lang="en-US" sz="2800" b="0" i="0" dirty="0">
                <a:effectLst/>
                <a:latin typeface="Candara" panose="020E0502030303020204" pitchFamily="34" charset="0"/>
              </a:rPr>
              <a:t>Most company stores also contained the local post office and payroll office. </a:t>
            </a:r>
          </a:p>
          <a:p>
            <a:pPr algn="l"/>
            <a:r>
              <a:rPr lang="en-US" sz="2800" b="0" i="0" dirty="0">
                <a:effectLst/>
                <a:latin typeface="Candara" panose="020E0502030303020204" pitchFamily="34" charset="0"/>
              </a:rPr>
              <a:t>Charged exorbitant prices compared to what others paid for the same items. </a:t>
            </a:r>
          </a:p>
        </p:txBody>
      </p:sp>
    </p:spTree>
    <p:extLst>
      <p:ext uri="{BB962C8B-B14F-4D97-AF65-F5344CB8AC3E}">
        <p14:creationId xmlns:p14="http://schemas.microsoft.com/office/powerpoint/2010/main" val="3166521845"/>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CCB69-C2DD-40E9-9DB7-CB390382E405}"/>
              </a:ext>
            </a:extLst>
          </p:cNvPr>
          <p:cNvSpPr>
            <a:spLocks noGrp="1"/>
          </p:cNvSpPr>
          <p:nvPr>
            <p:ph type="title"/>
          </p:nvPr>
        </p:nvSpPr>
        <p:spPr>
          <a:xfrm>
            <a:off x="1393639" y="240145"/>
            <a:ext cx="9404723" cy="1400530"/>
          </a:xfrm>
        </p:spPr>
        <p:txBody>
          <a:bodyPr/>
          <a:lstStyle/>
          <a:p>
            <a:pPr algn="ctr"/>
            <a:r>
              <a:rPr lang="en-US" sz="4000" dirty="0" err="1">
                <a:latin typeface="Cambria" panose="02040503050406030204" pitchFamily="18" charset="0"/>
                <a:ea typeface="Cambria" panose="02040503050406030204" pitchFamily="18" charset="0"/>
              </a:rPr>
              <a:t>Weeksbury</a:t>
            </a:r>
            <a:r>
              <a:rPr lang="en-US" sz="4000" dirty="0">
                <a:latin typeface="Cambria" panose="02040503050406030204" pitchFamily="18" charset="0"/>
                <a:ea typeface="Cambria" panose="02040503050406030204" pitchFamily="18" charset="0"/>
              </a:rPr>
              <a:t> Coal Camp</a:t>
            </a:r>
            <a:br>
              <a:rPr lang="en-US" sz="4000" dirty="0">
                <a:latin typeface="Cambria" panose="02040503050406030204" pitchFamily="18" charset="0"/>
                <a:ea typeface="Cambria" panose="02040503050406030204" pitchFamily="18" charset="0"/>
              </a:rPr>
            </a:br>
            <a:r>
              <a:rPr lang="en-US" sz="4000" dirty="0">
                <a:latin typeface="Cambria" panose="02040503050406030204" pitchFamily="18" charset="0"/>
                <a:ea typeface="Cambria" panose="02040503050406030204" pitchFamily="18" charset="0"/>
              </a:rPr>
              <a:t>Floyd County, Kentucky</a:t>
            </a:r>
          </a:p>
        </p:txBody>
      </p:sp>
      <p:pic>
        <p:nvPicPr>
          <p:cNvPr id="3" name="Content Placeholder 5">
            <a:extLst>
              <a:ext uri="{FF2B5EF4-FFF2-40B4-BE49-F238E27FC236}">
                <a16:creationId xmlns:a16="http://schemas.microsoft.com/office/drawing/2014/main" id="{6EFC8AD9-D3D8-42F7-A69C-584576D78EB5}"/>
              </a:ext>
            </a:extLst>
          </p:cNvPr>
          <p:cNvPicPr>
            <a:picLocks noChangeAspect="1"/>
          </p:cNvPicPr>
          <p:nvPr/>
        </p:nvPicPr>
        <p:blipFill>
          <a:blip r:embed="rId2"/>
          <a:stretch>
            <a:fillRect/>
          </a:stretch>
        </p:blipFill>
        <p:spPr>
          <a:xfrm>
            <a:off x="2716580" y="1640675"/>
            <a:ext cx="6758840" cy="5036388"/>
          </a:xfrm>
          <a:prstGeom prst="rect">
            <a:avLst/>
          </a:prstGeom>
        </p:spPr>
      </p:pic>
    </p:spTree>
    <p:extLst>
      <p:ext uri="{BB962C8B-B14F-4D97-AF65-F5344CB8AC3E}">
        <p14:creationId xmlns:p14="http://schemas.microsoft.com/office/powerpoint/2010/main" val="339687918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Segregated Living, Learning, </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Worship, Travel</a:t>
            </a:r>
          </a:p>
        </p:txBody>
      </p:sp>
      <p:sp>
        <p:nvSpPr>
          <p:cNvPr id="5" name="Content Placeholder 4"/>
          <p:cNvSpPr>
            <a:spLocks noGrp="1"/>
          </p:cNvSpPr>
          <p:nvPr>
            <p:ph sz="half" idx="1"/>
          </p:nvPr>
        </p:nvSpPr>
        <p:spPr>
          <a:xfrm>
            <a:off x="646111" y="2451080"/>
            <a:ext cx="10660176" cy="3954202"/>
          </a:xfrm>
        </p:spPr>
        <p:txBody>
          <a:bodyPr>
            <a:normAutofit/>
          </a:bodyPr>
          <a:lstStyle/>
          <a:p>
            <a:r>
              <a:rPr lang="en-US" sz="2800" b="0" i="0" dirty="0">
                <a:effectLst/>
                <a:latin typeface="Candara" panose="020E0502030303020204" pitchFamily="34" charset="0"/>
              </a:rPr>
              <a:t>African Americans and various immigrant groups typically forced to live in separate sections of company towns. </a:t>
            </a:r>
          </a:p>
          <a:p>
            <a:r>
              <a:rPr lang="en-US" sz="2800" b="0" i="0" dirty="0">
                <a:effectLst/>
                <a:latin typeface="Candara" panose="020E0502030303020204" pitchFamily="34" charset="0"/>
              </a:rPr>
              <a:t>Racial and ethnic violence occurred in a number of communities. </a:t>
            </a:r>
          </a:p>
          <a:p>
            <a:r>
              <a:rPr lang="en-US" sz="2800" b="0" i="0" dirty="0">
                <a:effectLst/>
                <a:latin typeface="Candara" panose="020E0502030303020204" pitchFamily="34" charset="0"/>
              </a:rPr>
              <a:t>To maximize productivity, maintain peace, coal companies tried to keep a balance among native whites, blacks and immigrants—a “judicious mixture,” as dubbed by operator Justus Collins. </a:t>
            </a:r>
            <a:endParaRPr lang="en-US" sz="2800" dirty="0">
              <a:latin typeface="Candara" panose="020E0502030303020204" pitchFamily="34" charset="0"/>
            </a:endParaRPr>
          </a:p>
        </p:txBody>
      </p:sp>
    </p:spTree>
    <p:extLst>
      <p:ext uri="{BB962C8B-B14F-4D97-AF65-F5344CB8AC3E}">
        <p14:creationId xmlns:p14="http://schemas.microsoft.com/office/powerpoint/2010/main" val="1595322803"/>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71566" y="656253"/>
            <a:ext cx="10448871" cy="3107733"/>
          </a:xfrm>
          <a:prstGeom prst="rect">
            <a:avLst/>
          </a:prstGeom>
          <a:noFill/>
        </p:spPr>
        <p:txBody>
          <a:bodyPr wrap="square" lIns="91416" tIns="45708" rIns="91416" bIns="45708">
            <a:spAutoFit/>
          </a:bodyPr>
          <a:lstStyle/>
          <a:p>
            <a:pPr defTabSz="457063">
              <a:defRPr/>
            </a:pPr>
            <a:r>
              <a:rPr lang="en-US" sz="2799" dirty="0">
                <a:solidFill>
                  <a:prstClr val="black"/>
                </a:solidFill>
                <a:latin typeface="Candara" panose="020E0502030303020204" pitchFamily="34" charset="0"/>
              </a:rPr>
              <a:t>This Freedom Stories discussion is being recorded for use by the International Storytelling Center (ISC.) This recording will be owned and managed by ISC and will be used for any educational purpose that ISC deems appropriate.</a:t>
            </a:r>
            <a:r>
              <a:rPr lang="en-US" sz="2799" dirty="0">
                <a:ln w="0"/>
                <a:solidFill>
                  <a:prstClr val="black"/>
                </a:solidFill>
                <a:effectLst>
                  <a:outerShdw blurRad="38100" dist="19050" dir="2700000" algn="tl" rotWithShape="0">
                    <a:prstClr val="black">
                      <a:alpha val="40000"/>
                    </a:prstClr>
                  </a:outerShdw>
                </a:effectLst>
                <a:latin typeface="Candara" panose="020E0502030303020204" pitchFamily="34" charset="0"/>
              </a:rPr>
              <a:t> </a:t>
            </a:r>
            <a:r>
              <a:rPr lang="en-US" sz="2799" dirty="0">
                <a:solidFill>
                  <a:prstClr val="black"/>
                </a:solidFill>
                <a:latin typeface="Candara" panose="020E0502030303020204" pitchFamily="34" charset="0"/>
              </a:rPr>
              <a:t>By participating in this public discussion, you acknowledge this recording and its subsequent uses. </a:t>
            </a:r>
          </a:p>
          <a:p>
            <a:pPr defTabSz="457063">
              <a:defRPr/>
            </a:pPr>
            <a:endParaRPr lang="en-US" sz="2799" dirty="0">
              <a:ln w="0"/>
              <a:solidFill>
                <a:prstClr val="black"/>
              </a:solidFill>
              <a:latin typeface="Candara" panose="020E0502030303020204" pitchFamily="34" charset="0"/>
            </a:endParaRPr>
          </a:p>
          <a:p>
            <a:pPr defTabSz="457063">
              <a:defRPr/>
            </a:pPr>
            <a:r>
              <a:rPr lang="en-US" sz="2799" dirty="0">
                <a:ln w="0"/>
                <a:solidFill>
                  <a:prstClr val="black"/>
                </a:solidFill>
                <a:latin typeface="Candara" panose="020E0502030303020204" pitchFamily="34" charset="0"/>
              </a:rPr>
              <a:t>Closed captioning is provided today by ACS. </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4562" y="4172523"/>
            <a:ext cx="3941904" cy="185003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91418" y="4372165"/>
            <a:ext cx="3245444" cy="1460450"/>
          </a:xfrm>
          <a:prstGeom prst="rect">
            <a:avLst/>
          </a:prstGeom>
        </p:spPr>
      </p:pic>
      <p:pic>
        <p:nvPicPr>
          <p:cNvPr id="6" name="FS disclaim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1532" y="3153915"/>
            <a:ext cx="609441" cy="609441"/>
          </a:xfrm>
          <a:prstGeom prst="rect">
            <a:avLst/>
          </a:prstGeom>
        </p:spPr>
      </p:pic>
    </p:spTree>
    <p:extLst>
      <p:ext uri="{BB962C8B-B14F-4D97-AF65-F5344CB8AC3E}">
        <p14:creationId xmlns:p14="http://schemas.microsoft.com/office/powerpoint/2010/main" val="2455323632"/>
      </p:ext>
    </p:extLst>
  </p:cSld>
  <p:clrMapOvr>
    <a:masterClrMapping/>
  </p:clrMapOvr>
  <mc:AlternateContent xmlns:mc="http://schemas.openxmlformats.org/markup-compatibility/2006" xmlns:p14="http://schemas.microsoft.com/office/powerpoint/2010/main">
    <mc:Choice Requires="p14">
      <p:transition spd="med" p14:dur="700" advClick="0" advTm="28000">
        <p:fade/>
      </p:transition>
    </mc:Choice>
    <mc:Fallback xmlns="">
      <p:transition spd="med"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C84B-9C6A-45D2-AF4D-18C2038A9716}"/>
              </a:ext>
            </a:extLst>
          </p:cNvPr>
          <p:cNvSpPr>
            <a:spLocks noGrp="1"/>
          </p:cNvSpPr>
          <p:nvPr>
            <p:ph type="title"/>
          </p:nvPr>
        </p:nvSpPr>
        <p:spPr>
          <a:xfrm>
            <a:off x="1393639" y="452718"/>
            <a:ext cx="9404723" cy="1400530"/>
          </a:xfrm>
        </p:spPr>
        <p:txBody>
          <a:bodyPr/>
          <a:lstStyle/>
          <a:p>
            <a:pPr algn="ctr"/>
            <a:r>
              <a:rPr lang="en-US" sz="4000" dirty="0">
                <a:latin typeface="Cambria" panose="02040503050406030204" pitchFamily="18" charset="0"/>
                <a:ea typeface="Cambria" panose="02040503050406030204" pitchFamily="18" charset="0"/>
              </a:rPr>
              <a:t>1938 West Virginia Coal Mining Life</a:t>
            </a:r>
          </a:p>
        </p:txBody>
      </p:sp>
      <p:pic>
        <p:nvPicPr>
          <p:cNvPr id="3" name="Content Placeholder 5">
            <a:extLst>
              <a:ext uri="{FF2B5EF4-FFF2-40B4-BE49-F238E27FC236}">
                <a16:creationId xmlns:a16="http://schemas.microsoft.com/office/drawing/2014/main" id="{E540E37C-A44D-4AA9-B9B7-B32C311A56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82009" y="1488617"/>
            <a:ext cx="7827981" cy="5175566"/>
          </a:xfrm>
          <a:prstGeom prst="rect">
            <a:avLst/>
          </a:prstGeom>
        </p:spPr>
      </p:pic>
    </p:spTree>
    <p:extLst>
      <p:ext uri="{BB962C8B-B14F-4D97-AF65-F5344CB8AC3E}">
        <p14:creationId xmlns:p14="http://schemas.microsoft.com/office/powerpoint/2010/main" val="278416633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Five Major West Virginia </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Company Towns 1880-1960</a:t>
            </a:r>
          </a:p>
        </p:txBody>
      </p:sp>
      <p:sp>
        <p:nvSpPr>
          <p:cNvPr id="3" name="Content Placeholder 2">
            <a:extLst>
              <a:ext uri="{FF2B5EF4-FFF2-40B4-BE49-F238E27FC236}">
                <a16:creationId xmlns:a16="http://schemas.microsoft.com/office/drawing/2014/main" id="{0BDC415F-DB70-4190-822C-8064620CC5A4}"/>
              </a:ext>
            </a:extLst>
          </p:cNvPr>
          <p:cNvSpPr>
            <a:spLocks noGrp="1"/>
          </p:cNvSpPr>
          <p:nvPr>
            <p:ph sz="half" idx="1"/>
          </p:nvPr>
        </p:nvSpPr>
        <p:spPr>
          <a:xfrm>
            <a:off x="646112" y="2441986"/>
            <a:ext cx="10735480" cy="3814352"/>
          </a:xfrm>
        </p:spPr>
        <p:txBody>
          <a:bodyPr>
            <a:normAutofit/>
          </a:bodyPr>
          <a:lstStyle/>
          <a:p>
            <a:r>
              <a:rPr lang="en-US" sz="2800" dirty="0">
                <a:latin typeface="Candara" panose="020E0502030303020204" pitchFamily="34" charset="0"/>
              </a:rPr>
              <a:t>Cass, </a:t>
            </a:r>
            <a:r>
              <a:rPr lang="en-US" sz="2800" dirty="0" err="1">
                <a:latin typeface="Candara" panose="020E0502030303020204" pitchFamily="34" charset="0"/>
              </a:rPr>
              <a:t>WVa</a:t>
            </a:r>
            <a:r>
              <a:rPr lang="en-US" sz="2800" dirty="0">
                <a:latin typeface="Candara" panose="020E0502030303020204" pitchFamily="34" charset="0"/>
              </a:rPr>
              <a:t>: West Virginia Paper and Pulp Company</a:t>
            </a:r>
          </a:p>
          <a:p>
            <a:r>
              <a:rPr lang="en-US" sz="2800" dirty="0">
                <a:effectLst/>
                <a:latin typeface="Candara" panose="020E0502030303020204" pitchFamily="34" charset="0"/>
                <a:ea typeface="Times New Roman" panose="02020603050405020304" pitchFamily="18" charset="0"/>
                <a:cs typeface="Times New Roman" panose="02020603050405020304" pitchFamily="18" charset="0"/>
              </a:rPr>
              <a:t>Coalwood, West Virginia, owned by the Olga Coal Company</a:t>
            </a:r>
            <a:endParaRPr lang="en-US" sz="2800" dirty="0">
              <a:latin typeface="Candara" panose="020E0502030303020204" pitchFamily="34" charset="0"/>
            </a:endParaRPr>
          </a:p>
          <a:p>
            <a:r>
              <a:rPr lang="en-US" sz="2800" dirty="0">
                <a:effectLst/>
                <a:latin typeface="Candara" panose="020E0502030303020204" pitchFamily="34" charset="0"/>
                <a:ea typeface="Calibri" panose="020F0502020204030204" pitchFamily="34" charset="0"/>
                <a:cs typeface="Times New Roman" panose="02020603050405020304" pitchFamily="18" charset="0"/>
              </a:rPr>
              <a:t>Gary, West Virginia, </a:t>
            </a:r>
            <a:r>
              <a:rPr lang="en-US" sz="2800" dirty="0">
                <a:effectLst/>
                <a:latin typeface="Candara" panose="020E0502030303020204" pitchFamily="34" charset="0"/>
                <a:ea typeface="Times New Roman" panose="02020603050405020304" pitchFamily="18" charset="0"/>
                <a:cs typeface="Times New Roman" panose="02020603050405020304" pitchFamily="18" charset="0"/>
              </a:rPr>
              <a:t>formerly owned by U.S. Steel</a:t>
            </a:r>
            <a:endParaRPr lang="en-US" sz="2800" dirty="0">
              <a:latin typeface="Candara" panose="020E0502030303020204" pitchFamily="34" charset="0"/>
              <a:ea typeface="Calibri" panose="020F0502020204030204" pitchFamily="34" charset="0"/>
              <a:cs typeface="Times New Roman" panose="02020603050405020304" pitchFamily="18" charset="0"/>
            </a:endParaRPr>
          </a:p>
          <a:p>
            <a:r>
              <a:rPr lang="en-US" sz="2800" dirty="0">
                <a:effectLst/>
                <a:latin typeface="Candara" panose="020E0502030303020204" pitchFamily="34" charset="0"/>
                <a:ea typeface="Times New Roman" panose="02020603050405020304" pitchFamily="18" charset="0"/>
                <a:cs typeface="Times New Roman" panose="02020603050405020304" pitchFamily="18" charset="0"/>
              </a:rPr>
              <a:t>Grant Town, West Virginia built by the Federal Coal and Coke Company, which built and operated the Federal No. 1 Mine.</a:t>
            </a:r>
            <a:endParaRPr lang="en-US" sz="2800" dirty="0">
              <a:latin typeface="Candara" panose="020E0502030303020204" pitchFamily="34" charset="0"/>
              <a:ea typeface="Calibri" panose="020F0502020204030204" pitchFamily="34" charset="0"/>
              <a:cs typeface="Times New Roman" panose="02020603050405020304" pitchFamily="18" charset="0"/>
            </a:endParaRPr>
          </a:p>
          <a:p>
            <a:r>
              <a:rPr lang="en-US" sz="2800" dirty="0">
                <a:effectLst/>
                <a:latin typeface="Candara" panose="020E0502030303020204" pitchFamily="34" charset="0"/>
                <a:ea typeface="Times New Roman" panose="02020603050405020304" pitchFamily="18" charset="0"/>
                <a:cs typeface="Times New Roman" panose="02020603050405020304" pitchFamily="18" charset="0"/>
              </a:rPr>
              <a:t>Kay Moor or </a:t>
            </a:r>
            <a:r>
              <a:rPr lang="en-US" sz="2800" dirty="0" err="1">
                <a:effectLst/>
                <a:latin typeface="Candara" panose="020E0502030303020204" pitchFamily="34" charset="0"/>
                <a:ea typeface="Times New Roman" panose="02020603050405020304" pitchFamily="18" charset="0"/>
                <a:cs typeface="Times New Roman" panose="02020603050405020304" pitchFamily="18" charset="0"/>
              </a:rPr>
              <a:t>Kaymoor</a:t>
            </a:r>
            <a:r>
              <a:rPr lang="en-US" sz="2800" dirty="0">
                <a:effectLst/>
                <a:latin typeface="Candara" panose="020E0502030303020204" pitchFamily="34" charset="0"/>
                <a:ea typeface="Times New Roman" panose="02020603050405020304" pitchFamily="18" charset="0"/>
                <a:cs typeface="Times New Roman" panose="02020603050405020304" pitchFamily="18" charset="0"/>
              </a:rPr>
              <a:t>, West Virginia</a:t>
            </a:r>
            <a:r>
              <a:rPr lang="en-US" sz="2800" dirty="0">
                <a:effectLst/>
                <a:latin typeface="Candara" panose="020E0502030303020204" pitchFamily="34" charset="0"/>
                <a:ea typeface="Calibri" panose="020F0502020204030204" pitchFamily="34" charset="0"/>
                <a:cs typeface="Times New Roman" panose="02020603050405020304" pitchFamily="18" charset="0"/>
              </a:rPr>
              <a:t>,</a:t>
            </a:r>
            <a:r>
              <a:rPr lang="en-US" sz="2800" dirty="0">
                <a:effectLst/>
                <a:latin typeface="Candara" panose="020E0502030303020204" pitchFamily="34" charset="0"/>
                <a:ea typeface="Times New Roman" panose="02020603050405020304" pitchFamily="18" charset="0"/>
                <a:cs typeface="Times New Roman" panose="02020603050405020304" pitchFamily="18" charset="0"/>
              </a:rPr>
              <a:t> owned by the Low Moor Iron Company</a:t>
            </a:r>
            <a:endParaRPr lang="en-US" sz="2800" dirty="0">
              <a:effectLst/>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6242020"/>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5CF8B-BE45-43C2-893E-EED8AB99492B}"/>
              </a:ext>
            </a:extLst>
          </p:cNvPr>
          <p:cNvSpPr>
            <a:spLocks noGrp="1"/>
          </p:cNvSpPr>
          <p:nvPr>
            <p:ph type="title"/>
          </p:nvPr>
        </p:nvSpPr>
        <p:spPr>
          <a:xfrm>
            <a:off x="1393639" y="452718"/>
            <a:ext cx="9404723" cy="1400530"/>
          </a:xfrm>
        </p:spPr>
        <p:txBody>
          <a:bodyPr/>
          <a:lstStyle/>
          <a:p>
            <a:pPr algn="ctr"/>
            <a:r>
              <a:rPr lang="en-US" sz="4000" dirty="0">
                <a:latin typeface="Cambria" panose="02040503050406030204" pitchFamily="18" charset="0"/>
                <a:ea typeface="Cambria" panose="02040503050406030204" pitchFamily="18" charset="0"/>
              </a:rPr>
              <a:t>Red Ash, Virginia Company Town</a:t>
            </a:r>
          </a:p>
        </p:txBody>
      </p:sp>
      <p:pic>
        <p:nvPicPr>
          <p:cNvPr id="3" name="Content Placeholder 6">
            <a:extLst>
              <a:ext uri="{FF2B5EF4-FFF2-40B4-BE49-F238E27FC236}">
                <a16:creationId xmlns:a16="http://schemas.microsoft.com/office/drawing/2014/main" id="{D1D6C8AD-8E72-49C8-9F7E-6E068B84A3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9268" y="1475850"/>
            <a:ext cx="7673463" cy="5184702"/>
          </a:xfrm>
          <a:prstGeom prst="rect">
            <a:avLst/>
          </a:prstGeom>
        </p:spPr>
      </p:pic>
    </p:spTree>
    <p:extLst>
      <p:ext uri="{BB962C8B-B14F-4D97-AF65-F5344CB8AC3E}">
        <p14:creationId xmlns:p14="http://schemas.microsoft.com/office/powerpoint/2010/main" val="10423397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DB554-11FB-49AB-8F64-77FCBCE5A783}"/>
              </a:ext>
            </a:extLst>
          </p:cNvPr>
          <p:cNvSpPr>
            <a:spLocks noGrp="1"/>
          </p:cNvSpPr>
          <p:nvPr>
            <p:ph type="title"/>
          </p:nvPr>
        </p:nvSpPr>
        <p:spPr>
          <a:xfrm>
            <a:off x="1393639" y="452718"/>
            <a:ext cx="9404723" cy="1400530"/>
          </a:xfrm>
        </p:spPr>
        <p:txBody>
          <a:bodyPr/>
          <a:lstStyle/>
          <a:p>
            <a:pPr algn="ctr"/>
            <a:r>
              <a:rPr lang="en-US" b="0" i="0" dirty="0">
                <a:solidFill>
                  <a:schemeClr val="tx1"/>
                </a:solidFill>
                <a:effectLst/>
                <a:latin typeface="Cambria" panose="02040503050406030204" pitchFamily="18" charset="0"/>
                <a:ea typeface="Cambria" panose="02040503050406030204" pitchFamily="18" charset="0"/>
              </a:rPr>
              <a:t>Company Town: West Virginia </a:t>
            </a:r>
            <a:br>
              <a:rPr lang="en-US" b="0" i="0" dirty="0">
                <a:solidFill>
                  <a:schemeClr val="tx1"/>
                </a:solidFill>
                <a:effectLst/>
                <a:latin typeface="Cambria" panose="02040503050406030204" pitchFamily="18" charset="0"/>
                <a:ea typeface="Cambria" panose="02040503050406030204" pitchFamily="18" charset="0"/>
              </a:rPr>
            </a:br>
            <a:r>
              <a:rPr lang="en-US" b="0" i="0" dirty="0">
                <a:solidFill>
                  <a:schemeClr val="tx1"/>
                </a:solidFill>
                <a:effectLst/>
                <a:latin typeface="Cambria" panose="02040503050406030204" pitchFamily="18" charset="0"/>
                <a:ea typeface="Cambria" panose="02040503050406030204" pitchFamily="18" charset="0"/>
              </a:rPr>
              <a:t>Pulp and Paper Company</a:t>
            </a:r>
            <a:endParaRPr lang="en-US" dirty="0">
              <a:solidFill>
                <a:schemeClr val="tx1"/>
              </a:solidFill>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7C4D31EB-B559-4DCF-923E-ACC15FAA6493}"/>
              </a:ext>
            </a:extLst>
          </p:cNvPr>
          <p:cNvSpPr>
            <a:spLocks noGrp="1"/>
          </p:cNvSpPr>
          <p:nvPr>
            <p:ph sz="half" idx="1"/>
          </p:nvPr>
        </p:nvSpPr>
        <p:spPr>
          <a:xfrm>
            <a:off x="258184" y="2237592"/>
            <a:ext cx="5411096" cy="4167690"/>
          </a:xfrm>
        </p:spPr>
        <p:txBody>
          <a:bodyPr>
            <a:normAutofit/>
          </a:bodyPr>
          <a:lstStyle/>
          <a:p>
            <a:r>
              <a:rPr lang="en-US" sz="2800" i="0" dirty="0">
                <a:effectLst/>
                <a:latin typeface="Candara" panose="020E0502030303020204" pitchFamily="34" charset="0"/>
              </a:rPr>
              <a:t>Founded by Joseph Kerr Cass in 1901 in Cass</a:t>
            </a:r>
            <a:r>
              <a:rPr lang="en-US" sz="2800" dirty="0">
                <a:latin typeface="Candara" panose="020E0502030303020204" pitchFamily="34" charset="0"/>
              </a:rPr>
              <a:t>, Pocahontas County, </a:t>
            </a:r>
            <a:r>
              <a:rPr lang="en-US" sz="2800" dirty="0" err="1">
                <a:latin typeface="Candara" panose="020E0502030303020204" pitchFamily="34" charset="0"/>
              </a:rPr>
              <a:t>WVa</a:t>
            </a:r>
            <a:r>
              <a:rPr lang="en-US" sz="2800" dirty="0">
                <a:latin typeface="Candara" panose="020E0502030303020204" pitchFamily="34" charset="0"/>
              </a:rPr>
              <a:t>,</a:t>
            </a:r>
            <a:r>
              <a:rPr lang="en-US" sz="2800" b="0" i="0" dirty="0">
                <a:effectLst/>
                <a:latin typeface="Candara" panose="020E0502030303020204" pitchFamily="34" charset="0"/>
              </a:rPr>
              <a:t> vice president and co-founder.</a:t>
            </a:r>
            <a:endParaRPr lang="en-US" sz="2800" dirty="0">
              <a:latin typeface="Candara" panose="020E0502030303020204" pitchFamily="34" charset="0"/>
            </a:endParaRPr>
          </a:p>
          <a:p>
            <a:r>
              <a:rPr lang="en-US" sz="2800" dirty="0">
                <a:latin typeface="Candara" panose="020E0502030303020204" pitchFamily="34" charset="0"/>
              </a:rPr>
              <a:t>Logging, paper production, fence rails, mill and locomotive repair.</a:t>
            </a:r>
          </a:p>
        </p:txBody>
      </p:sp>
      <p:pic>
        <p:nvPicPr>
          <p:cNvPr id="6" name="Content Placeholder 5">
            <a:extLst>
              <a:ext uri="{FF2B5EF4-FFF2-40B4-BE49-F238E27FC236}">
                <a16:creationId xmlns:a16="http://schemas.microsoft.com/office/drawing/2014/main" id="{88C78913-AAED-446F-B59A-EBC52C5322C0}"/>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779541" y="2237592"/>
            <a:ext cx="6035942" cy="4017084"/>
          </a:xfrm>
        </p:spPr>
      </p:pic>
    </p:spTree>
    <p:extLst>
      <p:ext uri="{BB962C8B-B14F-4D97-AF65-F5344CB8AC3E}">
        <p14:creationId xmlns:p14="http://schemas.microsoft.com/office/powerpoint/2010/main" val="1052605441"/>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Company Town:</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U.S. Steel—Gary, West Virginia</a:t>
            </a:r>
          </a:p>
        </p:txBody>
      </p:sp>
      <p:sp>
        <p:nvSpPr>
          <p:cNvPr id="5" name="Content Placeholder 4"/>
          <p:cNvSpPr>
            <a:spLocks noGrp="1"/>
          </p:cNvSpPr>
          <p:nvPr>
            <p:ph sz="half" idx="1"/>
          </p:nvPr>
        </p:nvSpPr>
        <p:spPr>
          <a:xfrm>
            <a:off x="510988" y="2312894"/>
            <a:ext cx="11236363" cy="3943444"/>
          </a:xfrm>
        </p:spPr>
        <p:txBody>
          <a:bodyPr>
            <a:normAutofit/>
          </a:bodyPr>
          <a:lstStyle/>
          <a:p>
            <a:r>
              <a:rPr lang="en-US" sz="2800" dirty="0">
                <a:latin typeface="Candara" panose="020E0502030303020204" pitchFamily="34" charset="0"/>
              </a:rPr>
              <a:t>Formed March 1901</a:t>
            </a:r>
          </a:p>
          <a:p>
            <a:r>
              <a:rPr lang="en-US" sz="2800" dirty="0">
                <a:latin typeface="Candara" panose="020E0502030303020204" pitchFamily="34" charset="0"/>
              </a:rPr>
              <a:t>At one time, the l</a:t>
            </a:r>
            <a:r>
              <a:rPr lang="en-US" sz="2800" b="0" i="0" dirty="0">
                <a:effectLst/>
                <a:latin typeface="Candara" panose="020E0502030303020204" pitchFamily="34" charset="0"/>
              </a:rPr>
              <a:t>argest steel producer and largest corporation in the world. </a:t>
            </a:r>
          </a:p>
          <a:p>
            <a:r>
              <a:rPr lang="en-US" sz="2800" dirty="0">
                <a:latin typeface="Candara" panose="020E0502030303020204" pitchFamily="34" charset="0"/>
              </a:rPr>
              <a:t>L</a:t>
            </a:r>
            <a:r>
              <a:rPr lang="en-US" sz="2800" b="0" i="0" dirty="0">
                <a:effectLst/>
                <a:latin typeface="Candara" panose="020E0502030303020204" pitchFamily="34" charset="0"/>
              </a:rPr>
              <a:t>argest competitor, Tennessee Coal, Iron and Railroad Company, headquartered in Birmingham, AL. </a:t>
            </a:r>
          </a:p>
        </p:txBody>
      </p:sp>
    </p:spTree>
    <p:extLst>
      <p:ext uri="{BB962C8B-B14F-4D97-AF65-F5344CB8AC3E}">
        <p14:creationId xmlns:p14="http://schemas.microsoft.com/office/powerpoint/2010/main" val="92423646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1B23C-68A8-4E93-A08A-6FAE04F743A4}"/>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The Men of Steel</a:t>
            </a:r>
          </a:p>
        </p:txBody>
      </p:sp>
      <p:pic>
        <p:nvPicPr>
          <p:cNvPr id="3" name="Content Placeholder 5">
            <a:extLst>
              <a:ext uri="{FF2B5EF4-FFF2-40B4-BE49-F238E27FC236}">
                <a16:creationId xmlns:a16="http://schemas.microsoft.com/office/drawing/2014/main" id="{5E00029A-960A-4DDF-98AC-06BEDA1662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40789" y="1853248"/>
            <a:ext cx="3420090" cy="2850074"/>
          </a:xfrm>
          <a:prstGeom prst="rect">
            <a:avLst/>
          </a:prstGeom>
        </p:spPr>
      </p:pic>
      <p:sp>
        <p:nvSpPr>
          <p:cNvPr id="4" name="TextBox 3">
            <a:extLst>
              <a:ext uri="{FF2B5EF4-FFF2-40B4-BE49-F238E27FC236}">
                <a16:creationId xmlns:a16="http://schemas.microsoft.com/office/drawing/2014/main" id="{EAB32AFA-0BD7-4FED-8B53-725C5F6620F7}"/>
              </a:ext>
            </a:extLst>
          </p:cNvPr>
          <p:cNvSpPr txBox="1"/>
          <p:nvPr/>
        </p:nvSpPr>
        <p:spPr>
          <a:xfrm>
            <a:off x="8340790" y="4841694"/>
            <a:ext cx="3420090" cy="523220"/>
          </a:xfrm>
          <a:prstGeom prst="rect">
            <a:avLst/>
          </a:prstGeom>
          <a:noFill/>
        </p:spPr>
        <p:txBody>
          <a:bodyPr wrap="square" rtlCol="0">
            <a:spAutoFit/>
          </a:bodyPr>
          <a:lstStyle/>
          <a:p>
            <a:pPr algn="ctr"/>
            <a:r>
              <a:rPr lang="en-US" sz="1400" dirty="0">
                <a:latin typeface="Candara" panose="020E0502030303020204" pitchFamily="34" charset="0"/>
              </a:rPr>
              <a:t>John Pierpont Morgan (1837-1913), American financier and banker</a:t>
            </a:r>
          </a:p>
        </p:txBody>
      </p:sp>
      <p:pic>
        <p:nvPicPr>
          <p:cNvPr id="5" name="Picture 4">
            <a:extLst>
              <a:ext uri="{FF2B5EF4-FFF2-40B4-BE49-F238E27FC236}">
                <a16:creationId xmlns:a16="http://schemas.microsoft.com/office/drawing/2014/main" id="{A056B6EE-00CE-48C0-B843-CE7B42EC4FBF}"/>
              </a:ext>
            </a:extLst>
          </p:cNvPr>
          <p:cNvPicPr>
            <a:picLocks noChangeAspect="1"/>
          </p:cNvPicPr>
          <p:nvPr/>
        </p:nvPicPr>
        <p:blipFill>
          <a:blip r:embed="rId3"/>
          <a:stretch>
            <a:fillRect/>
          </a:stretch>
        </p:blipFill>
        <p:spPr>
          <a:xfrm>
            <a:off x="4481066" y="1549804"/>
            <a:ext cx="3229868" cy="3758392"/>
          </a:xfrm>
          <a:prstGeom prst="rect">
            <a:avLst/>
          </a:prstGeom>
        </p:spPr>
      </p:pic>
      <p:sp>
        <p:nvSpPr>
          <p:cNvPr id="6" name="TextBox 5">
            <a:extLst>
              <a:ext uri="{FF2B5EF4-FFF2-40B4-BE49-F238E27FC236}">
                <a16:creationId xmlns:a16="http://schemas.microsoft.com/office/drawing/2014/main" id="{333B8D63-6361-4DD6-9C3A-C32D3A33C415}"/>
              </a:ext>
            </a:extLst>
          </p:cNvPr>
          <p:cNvSpPr txBox="1"/>
          <p:nvPr/>
        </p:nvSpPr>
        <p:spPr>
          <a:xfrm>
            <a:off x="4481066" y="5364914"/>
            <a:ext cx="3229868" cy="523220"/>
          </a:xfrm>
          <a:prstGeom prst="rect">
            <a:avLst/>
          </a:prstGeom>
          <a:noFill/>
        </p:spPr>
        <p:txBody>
          <a:bodyPr wrap="square" rtlCol="0">
            <a:spAutoFit/>
          </a:bodyPr>
          <a:lstStyle/>
          <a:p>
            <a:pPr algn="ctr"/>
            <a:r>
              <a:rPr lang="en-US" sz="1400" dirty="0">
                <a:latin typeface="Candara" panose="020E0502030303020204" pitchFamily="34" charset="0"/>
              </a:rPr>
              <a:t>Andrew Carnegie</a:t>
            </a:r>
          </a:p>
          <a:p>
            <a:pPr algn="ctr"/>
            <a:r>
              <a:rPr lang="en-US" sz="1400" dirty="0">
                <a:latin typeface="Candara" panose="020E0502030303020204" pitchFamily="34" charset="0"/>
              </a:rPr>
              <a:t>(1835-1919), Carnegie Steel</a:t>
            </a:r>
          </a:p>
        </p:txBody>
      </p:sp>
      <p:pic>
        <p:nvPicPr>
          <p:cNvPr id="7" name="Picture 6">
            <a:extLst>
              <a:ext uri="{FF2B5EF4-FFF2-40B4-BE49-F238E27FC236}">
                <a16:creationId xmlns:a16="http://schemas.microsoft.com/office/drawing/2014/main" id="{9A386D42-ADC2-46F9-8B16-E2D690FB6854}"/>
              </a:ext>
            </a:extLst>
          </p:cNvPr>
          <p:cNvPicPr>
            <a:picLocks noChangeAspect="1"/>
          </p:cNvPicPr>
          <p:nvPr/>
        </p:nvPicPr>
        <p:blipFill>
          <a:blip r:embed="rId4"/>
          <a:stretch>
            <a:fillRect/>
          </a:stretch>
        </p:blipFill>
        <p:spPr>
          <a:xfrm>
            <a:off x="768313" y="1549804"/>
            <a:ext cx="2735966" cy="3758392"/>
          </a:xfrm>
          <a:prstGeom prst="rect">
            <a:avLst/>
          </a:prstGeom>
        </p:spPr>
      </p:pic>
      <p:sp>
        <p:nvSpPr>
          <p:cNvPr id="8" name="TextBox 7">
            <a:extLst>
              <a:ext uri="{FF2B5EF4-FFF2-40B4-BE49-F238E27FC236}">
                <a16:creationId xmlns:a16="http://schemas.microsoft.com/office/drawing/2014/main" id="{76986638-38AB-4D13-9002-3EE09885E189}"/>
              </a:ext>
            </a:extLst>
          </p:cNvPr>
          <p:cNvSpPr txBox="1"/>
          <p:nvPr/>
        </p:nvSpPr>
        <p:spPr>
          <a:xfrm>
            <a:off x="768312" y="5364914"/>
            <a:ext cx="2735965" cy="523220"/>
          </a:xfrm>
          <a:prstGeom prst="rect">
            <a:avLst/>
          </a:prstGeom>
          <a:noFill/>
        </p:spPr>
        <p:txBody>
          <a:bodyPr wrap="square" rtlCol="0">
            <a:spAutoFit/>
          </a:bodyPr>
          <a:lstStyle/>
          <a:p>
            <a:pPr algn="ctr"/>
            <a:r>
              <a:rPr lang="en-US" sz="1400" dirty="0">
                <a:latin typeface="Candara" panose="020E0502030303020204" pitchFamily="34" charset="0"/>
              </a:rPr>
              <a:t>Elbert Henry Gary (1846-1927), lawyer, founder U.S. Steel </a:t>
            </a:r>
          </a:p>
        </p:txBody>
      </p:sp>
    </p:spTree>
    <p:extLst>
      <p:ext uri="{BB962C8B-B14F-4D97-AF65-F5344CB8AC3E}">
        <p14:creationId xmlns:p14="http://schemas.microsoft.com/office/powerpoint/2010/main" val="234500258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Company Town:</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Kay Moor Mines, </a:t>
            </a:r>
            <a:r>
              <a:rPr lang="en-US" dirty="0" err="1">
                <a:latin typeface="Cambria" panose="02040503050406030204" pitchFamily="18" charset="0"/>
                <a:ea typeface="Cambria" panose="02040503050406030204" pitchFamily="18" charset="0"/>
              </a:rPr>
              <a:t>Kaymoor</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WVa</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sz="half" idx="1"/>
          </p:nvPr>
        </p:nvSpPr>
        <p:spPr>
          <a:xfrm>
            <a:off x="394592" y="2366683"/>
            <a:ext cx="7174242" cy="3893691"/>
          </a:xfrm>
        </p:spPr>
        <p:txBody>
          <a:bodyPr>
            <a:normAutofit/>
          </a:bodyPr>
          <a:lstStyle/>
          <a:p>
            <a:r>
              <a:rPr lang="en-US" sz="2800" b="0" i="0" dirty="0">
                <a:effectLst/>
                <a:latin typeface="Candara" panose="020E0502030303020204" pitchFamily="34" charset="0"/>
              </a:rPr>
              <a:t>Opened in 1899</a:t>
            </a:r>
          </a:p>
          <a:p>
            <a:r>
              <a:rPr lang="en-US" sz="2800" dirty="0">
                <a:latin typeface="Candara" panose="020E0502030303020204" pitchFamily="34" charset="0"/>
              </a:rPr>
              <a:t>Supplied coal and coke to company blast furnaces</a:t>
            </a:r>
          </a:p>
          <a:p>
            <a:r>
              <a:rPr lang="en-US" sz="2800" b="0" i="0" dirty="0">
                <a:effectLst/>
                <a:latin typeface="Candara" panose="020E0502030303020204" pitchFamily="34" charset="0"/>
              </a:rPr>
              <a:t>In 1925 the mine was sold to the New River and Pocahontas Consolidated Coal Company, a subsidiary of </a:t>
            </a:r>
            <a:r>
              <a:rPr lang="en-US" sz="2800" b="0" i="0" dirty="0" err="1">
                <a:effectLst/>
                <a:latin typeface="Candara" panose="020E0502030303020204" pitchFamily="34" charset="0"/>
              </a:rPr>
              <a:t>Berwind</a:t>
            </a:r>
            <a:r>
              <a:rPr lang="en-US" sz="2800" dirty="0">
                <a:latin typeface="Candara" panose="020E0502030303020204" pitchFamily="34" charset="0"/>
              </a:rPr>
              <a:t>-White Corporation of Philadelphia. </a:t>
            </a:r>
            <a:r>
              <a:rPr lang="en-US" sz="2800" b="0" i="0" dirty="0">
                <a:effectLst/>
                <a:latin typeface="Candara" panose="020E0502030303020204" pitchFamily="34" charset="0"/>
              </a:rPr>
              <a:t> </a:t>
            </a:r>
          </a:p>
          <a:p>
            <a:r>
              <a:rPr lang="en-US" sz="2800" dirty="0">
                <a:latin typeface="Candara" panose="020E0502030303020204" pitchFamily="34" charset="0"/>
              </a:rPr>
              <a:t>Closed by fire in 1960. Now a NPS site.</a:t>
            </a:r>
          </a:p>
        </p:txBody>
      </p:sp>
      <p:pic>
        <p:nvPicPr>
          <p:cNvPr id="9" name="Content Placeholder 5">
            <a:extLst>
              <a:ext uri="{FF2B5EF4-FFF2-40B4-BE49-F238E27FC236}">
                <a16:creationId xmlns:a16="http://schemas.microsoft.com/office/drawing/2014/main" id="{6A66E9AA-2F52-43B3-8472-DB63BAB5A3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8834" y="2713649"/>
            <a:ext cx="4474171" cy="3351559"/>
          </a:xfrm>
          <a:prstGeom prst="rect">
            <a:avLst/>
          </a:prstGeom>
        </p:spPr>
      </p:pic>
    </p:spTree>
    <p:extLst>
      <p:ext uri="{BB962C8B-B14F-4D97-AF65-F5344CB8AC3E}">
        <p14:creationId xmlns:p14="http://schemas.microsoft.com/office/powerpoint/2010/main" val="86689397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601E8C-AADA-401A-ABAE-26C742B66765}"/>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Kay Moor Mines</a:t>
            </a:r>
          </a:p>
        </p:txBody>
      </p:sp>
      <p:pic>
        <p:nvPicPr>
          <p:cNvPr id="7" name="Picture 6">
            <a:extLst>
              <a:ext uri="{FF2B5EF4-FFF2-40B4-BE49-F238E27FC236}">
                <a16:creationId xmlns:a16="http://schemas.microsoft.com/office/drawing/2014/main" id="{06CBB6F0-D015-414D-BFFF-92D3F039AF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8287" y="2022012"/>
            <a:ext cx="6004649" cy="3963068"/>
          </a:xfrm>
          <a:prstGeom prst="rect">
            <a:avLst/>
          </a:prstGeom>
        </p:spPr>
      </p:pic>
      <p:pic>
        <p:nvPicPr>
          <p:cNvPr id="8" name="Picture 2">
            <a:extLst>
              <a:ext uri="{FF2B5EF4-FFF2-40B4-BE49-F238E27FC236}">
                <a16:creationId xmlns:a16="http://schemas.microsoft.com/office/drawing/2014/main" id="{9F4E58A4-2C57-4631-87D4-C9ED397A00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64" y="2022012"/>
            <a:ext cx="5933773" cy="3963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91597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B775D8-813B-4DAD-AC92-25EDA81D927C}"/>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249680" y="1316646"/>
            <a:ext cx="9692640" cy="5088636"/>
          </a:xfrm>
          <a:prstGeom prst="rect">
            <a:avLst/>
          </a:prstGeom>
        </p:spPr>
      </p:pic>
      <p:sp>
        <p:nvSpPr>
          <p:cNvPr id="3" name="TextBox 2">
            <a:extLst>
              <a:ext uri="{FF2B5EF4-FFF2-40B4-BE49-F238E27FC236}">
                <a16:creationId xmlns:a16="http://schemas.microsoft.com/office/drawing/2014/main" id="{757E29E3-419F-43A2-9ED1-390269DBD380}"/>
              </a:ext>
            </a:extLst>
          </p:cNvPr>
          <p:cNvSpPr txBox="1"/>
          <p:nvPr/>
        </p:nvSpPr>
        <p:spPr>
          <a:xfrm>
            <a:off x="6404386" y="6489962"/>
            <a:ext cx="5787614" cy="253916"/>
          </a:xfrm>
          <a:prstGeom prst="rect">
            <a:avLst/>
          </a:prstGeom>
          <a:noFill/>
        </p:spPr>
        <p:txBody>
          <a:bodyPr wrap="square" rtlCol="0">
            <a:spAutoFit/>
          </a:bodyPr>
          <a:lstStyle/>
          <a:p>
            <a:r>
              <a:rPr lang="en-US" sz="1050" dirty="0">
                <a:latin typeface="Candara" panose="020E0502030303020204" pitchFamily="34" charset="0"/>
                <a:hlinkClick r:id="rId4"/>
              </a:rPr>
              <a:t>http://www.casabrian.com/images/medium/2007/west_virginia/kaymoor/636-3680_IMG_med.jpg</a:t>
            </a:r>
            <a:r>
              <a:rPr lang="en-US" sz="1050" dirty="0">
                <a:latin typeface="Candara" panose="020E0502030303020204" pitchFamily="34" charset="0"/>
              </a:rPr>
              <a:t> </a:t>
            </a:r>
          </a:p>
        </p:txBody>
      </p:sp>
      <p:sp>
        <p:nvSpPr>
          <p:cNvPr id="4" name="Title 4">
            <a:extLst>
              <a:ext uri="{FF2B5EF4-FFF2-40B4-BE49-F238E27FC236}">
                <a16:creationId xmlns:a16="http://schemas.microsoft.com/office/drawing/2014/main" id="{50D034A1-D372-44B6-B532-4BD1A65AF267}"/>
              </a:ext>
            </a:extLst>
          </p:cNvPr>
          <p:cNvSpPr txBox="1">
            <a:spLocks/>
          </p:cNvSpPr>
          <p:nvPr/>
        </p:nvSpPr>
        <p:spPr>
          <a:xfrm>
            <a:off x="1393639" y="452718"/>
            <a:ext cx="9404723"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latin typeface="Cambria" panose="02040503050406030204" pitchFamily="18" charset="0"/>
                <a:ea typeface="Cambria" panose="02040503050406030204" pitchFamily="18" charset="0"/>
              </a:rPr>
              <a:t>Kay Moor Mine Signage</a:t>
            </a:r>
          </a:p>
        </p:txBody>
      </p:sp>
    </p:spTree>
    <p:extLst>
      <p:ext uri="{BB962C8B-B14F-4D97-AF65-F5344CB8AC3E}">
        <p14:creationId xmlns:p14="http://schemas.microsoft.com/office/powerpoint/2010/main" val="8885614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17 Major Kentucky Company Towns</a:t>
            </a:r>
          </a:p>
        </p:txBody>
      </p:sp>
      <p:sp>
        <p:nvSpPr>
          <p:cNvPr id="4" name="Content Placeholder 3"/>
          <p:cNvSpPr>
            <a:spLocks noGrp="1"/>
          </p:cNvSpPr>
          <p:nvPr>
            <p:ph sz="half" idx="1"/>
          </p:nvPr>
        </p:nvSpPr>
        <p:spPr>
          <a:xfrm>
            <a:off x="365760" y="2060575"/>
            <a:ext cx="5830645" cy="4195763"/>
          </a:xfrm>
        </p:spPr>
        <p:txBody>
          <a:bodyPr>
            <a:normAutofit/>
          </a:bodyPr>
          <a:lstStyle/>
          <a:p>
            <a:pPr marR="0" lvl="0">
              <a:lnSpc>
                <a:spcPct val="120000"/>
              </a:lnSpc>
              <a:spcBef>
                <a:spcPts val="0"/>
              </a:spcBef>
              <a:spcAft>
                <a:spcPts val="120"/>
              </a:spcAft>
              <a:buSzPts val="1000"/>
              <a:buFont typeface="Wingdings" panose="05000000000000000000" pitchFamily="2" charset="2"/>
              <a:buChar char="Ø"/>
              <a:tabLst>
                <a:tab pos="457200" algn="l"/>
              </a:tabLst>
            </a:pPr>
            <a:r>
              <a:rPr lang="en-US" sz="2800" dirty="0">
                <a:effectLst/>
                <a:latin typeface="Candara" panose="020E0502030303020204" pitchFamily="34" charset="0"/>
                <a:ea typeface="Times New Roman" panose="02020603050405020304" pitchFamily="18" charset="0"/>
                <a:cs typeface="Times New Roman" panose="02020603050405020304" pitchFamily="18" charset="0"/>
              </a:rPr>
              <a:t>Barthel, Stearns Coal and Lumber Company.</a:t>
            </a:r>
            <a:endParaRPr lang="en-US" sz="2800" dirty="0">
              <a:effectLst/>
              <a:latin typeface="Candara" panose="020E0502030303020204" pitchFamily="34" charset="0"/>
              <a:ea typeface="Calibri" panose="020F0502020204030204" pitchFamily="34" charset="0"/>
              <a:cs typeface="Times New Roman" panose="02020603050405020304" pitchFamily="18" charset="0"/>
            </a:endParaRPr>
          </a:p>
          <a:p>
            <a:pPr marR="0" lvl="0">
              <a:lnSpc>
                <a:spcPct val="120000"/>
              </a:lnSpc>
              <a:spcBef>
                <a:spcPts val="0"/>
              </a:spcBef>
              <a:spcAft>
                <a:spcPts val="120"/>
              </a:spcAft>
              <a:buSzPts val="1000"/>
              <a:buFont typeface="Wingdings" panose="05000000000000000000" pitchFamily="2" charset="2"/>
              <a:buChar char="Ø"/>
              <a:tabLst>
                <a:tab pos="457200" algn="l"/>
              </a:tabLst>
            </a:pPr>
            <a:r>
              <a:rPr lang="en-US" sz="2800" dirty="0">
                <a:effectLst/>
                <a:latin typeface="Candara" panose="020E0502030303020204" pitchFamily="34" charset="0"/>
                <a:ea typeface="Times New Roman" panose="02020603050405020304" pitchFamily="18" charset="0"/>
                <a:cs typeface="Times New Roman" panose="02020603050405020304" pitchFamily="18" charset="0"/>
              </a:rPr>
              <a:t>Benham, International Harvester.</a:t>
            </a:r>
            <a:endParaRPr lang="en-US" sz="2800" dirty="0">
              <a:effectLst/>
              <a:latin typeface="Candara" panose="020E0502030303020204" pitchFamily="34" charset="0"/>
              <a:ea typeface="Calibri" panose="020F0502020204030204" pitchFamily="34" charset="0"/>
              <a:cs typeface="Times New Roman" panose="02020603050405020304" pitchFamily="18" charset="0"/>
            </a:endParaRPr>
          </a:p>
          <a:p>
            <a:pPr marR="0" lvl="0">
              <a:lnSpc>
                <a:spcPct val="120000"/>
              </a:lnSpc>
              <a:spcBef>
                <a:spcPts val="0"/>
              </a:spcBef>
              <a:spcAft>
                <a:spcPts val="120"/>
              </a:spcAft>
              <a:buSzPts val="1000"/>
              <a:buFont typeface="Wingdings" panose="05000000000000000000" pitchFamily="2" charset="2"/>
              <a:buChar char="Ø"/>
              <a:tabLst>
                <a:tab pos="457200" algn="l"/>
              </a:tabLst>
            </a:pPr>
            <a:r>
              <a:rPr lang="en-US" sz="2800" dirty="0">
                <a:effectLst/>
                <a:latin typeface="Candara" panose="020E0502030303020204" pitchFamily="34" charset="0"/>
                <a:ea typeface="Times New Roman" panose="02020603050405020304" pitchFamily="18" charset="0"/>
                <a:cs typeface="Times New Roman" panose="02020603050405020304" pitchFamily="18" charset="0"/>
              </a:rPr>
              <a:t>Jenkins, Consolidation Coal Company</a:t>
            </a:r>
            <a:endParaRPr lang="en-US" sz="2800" dirty="0">
              <a:effectLst/>
              <a:latin typeface="Candara" panose="020E0502030303020204" pitchFamily="34" charset="0"/>
              <a:ea typeface="Calibri" panose="020F0502020204030204" pitchFamily="34" charset="0"/>
              <a:cs typeface="Times New Roman" panose="02020603050405020304" pitchFamily="18" charset="0"/>
            </a:endParaRPr>
          </a:p>
          <a:p>
            <a:pPr marR="0" lvl="0">
              <a:lnSpc>
                <a:spcPct val="120000"/>
              </a:lnSpc>
              <a:spcBef>
                <a:spcPts val="0"/>
              </a:spcBef>
              <a:spcAft>
                <a:spcPts val="120"/>
              </a:spcAft>
              <a:buSzPts val="1000"/>
              <a:buFont typeface="Wingdings" panose="05000000000000000000" pitchFamily="2" charset="2"/>
              <a:buChar char="Ø"/>
              <a:tabLst>
                <a:tab pos="457200" algn="l"/>
              </a:tabLst>
            </a:pPr>
            <a:r>
              <a:rPr lang="en-US" sz="2800" dirty="0">
                <a:effectLst/>
                <a:latin typeface="Candara" panose="020E0502030303020204" pitchFamily="34" charset="0"/>
                <a:ea typeface="Times New Roman" panose="02020603050405020304" pitchFamily="18" charset="0"/>
                <a:cs typeface="Times New Roman" panose="02020603050405020304" pitchFamily="18" charset="0"/>
              </a:rPr>
              <a:t>Lynch, U.S. Steel.</a:t>
            </a:r>
            <a:endParaRPr lang="en-US" sz="2800" dirty="0">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2786C64B-AC04-40CC-8F3C-70FC9965D8E6}"/>
              </a:ext>
            </a:extLst>
          </p:cNvPr>
          <p:cNvPicPr>
            <a:picLocks noGrp="1" noChangeAspect="1"/>
          </p:cNvPicPr>
          <p:nvPr>
            <p:ph sz="half" idx="2"/>
          </p:nvPr>
        </p:nvPicPr>
        <p:blipFill>
          <a:blip r:embed="rId3"/>
          <a:stretch>
            <a:fillRect/>
          </a:stretch>
        </p:blipFill>
        <p:spPr>
          <a:xfrm>
            <a:off x="6992471" y="1491066"/>
            <a:ext cx="3405305" cy="4395940"/>
          </a:xfrm>
        </p:spPr>
      </p:pic>
      <p:sp>
        <p:nvSpPr>
          <p:cNvPr id="7" name="TextBox 6">
            <a:extLst>
              <a:ext uri="{FF2B5EF4-FFF2-40B4-BE49-F238E27FC236}">
                <a16:creationId xmlns:a16="http://schemas.microsoft.com/office/drawing/2014/main" id="{1DA8ED59-A4E1-455B-A0D0-3197161CB200}"/>
              </a:ext>
            </a:extLst>
          </p:cNvPr>
          <p:cNvSpPr txBox="1"/>
          <p:nvPr/>
        </p:nvSpPr>
        <p:spPr>
          <a:xfrm>
            <a:off x="6196405" y="5887006"/>
            <a:ext cx="5190170" cy="738664"/>
          </a:xfrm>
          <a:prstGeom prst="rect">
            <a:avLst/>
          </a:prstGeom>
          <a:noFill/>
        </p:spPr>
        <p:txBody>
          <a:bodyPr wrap="square" rtlCol="0">
            <a:spAutoFit/>
          </a:bodyPr>
          <a:lstStyle/>
          <a:p>
            <a:pPr algn="ctr"/>
            <a:r>
              <a:rPr lang="en-US" sz="1400" dirty="0">
                <a:latin typeface="Candara" panose="020E0502030303020204" pitchFamily="34" charset="0"/>
              </a:rPr>
              <a:t>Justus S. Stearns </a:t>
            </a:r>
          </a:p>
          <a:p>
            <a:pPr algn="ctr"/>
            <a:r>
              <a:rPr lang="en-US" sz="1400" dirty="0">
                <a:latin typeface="Candara" panose="020E0502030303020204" pitchFamily="34" charset="0"/>
              </a:rPr>
              <a:t>(1845-1933)</a:t>
            </a:r>
            <a:r>
              <a:rPr lang="en-US" sz="1400" b="0" i="0" dirty="0">
                <a:effectLst/>
                <a:latin typeface="Candara" panose="020E0502030303020204" pitchFamily="34" charset="0"/>
              </a:rPr>
              <a:t> owned coal and lumbe</a:t>
            </a:r>
            <a:r>
              <a:rPr lang="en-US" sz="1400" dirty="0">
                <a:latin typeface="Candara" panose="020E0502030303020204" pitchFamily="34" charset="0"/>
              </a:rPr>
              <a:t>r mines in </a:t>
            </a:r>
            <a:r>
              <a:rPr lang="en-US" sz="1400" b="0" i="0" dirty="0">
                <a:effectLst/>
                <a:latin typeface="Candara" panose="020E0502030303020204" pitchFamily="34" charset="0"/>
              </a:rPr>
              <a:t>Scott, Pickett, and Fentress Counties, TN, and McCreary, Wayne Counties, KY</a:t>
            </a:r>
            <a:endParaRPr lang="en-US" sz="1400" dirty="0">
              <a:latin typeface="Candara" panose="020E0502030303020204" pitchFamily="34" charset="0"/>
            </a:endParaRPr>
          </a:p>
        </p:txBody>
      </p:sp>
    </p:spTree>
    <p:extLst>
      <p:ext uri="{BB962C8B-B14F-4D97-AF65-F5344CB8AC3E}">
        <p14:creationId xmlns:p14="http://schemas.microsoft.com/office/powerpoint/2010/main" val="93194242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7218" y="85486"/>
            <a:ext cx="9871679" cy="2075909"/>
          </a:xfrm>
        </p:spPr>
        <p:txBody>
          <a:bodyPr>
            <a:normAutofit/>
          </a:bodyPr>
          <a:lstStyle/>
          <a:p>
            <a:r>
              <a:rPr lang="en-US" sz="6598" b="1" dirty="0">
                <a:latin typeface="Candara" panose="020E0502030303020204" pitchFamily="34" charset="0"/>
              </a:rPr>
              <a:t>Freedom Stories</a:t>
            </a:r>
            <a:br>
              <a:rPr lang="en-US" dirty="0">
                <a:latin typeface="Candara" panose="020E0502030303020204" pitchFamily="34" charset="0"/>
              </a:rPr>
            </a:br>
            <a:r>
              <a:rPr lang="en-US" sz="3599" dirty="0">
                <a:latin typeface="Candara" panose="020E0502030303020204" pitchFamily="34" charset="0"/>
              </a:rPr>
              <a:t>Unearthing the Black Heritage of Appalachia</a:t>
            </a:r>
            <a:endParaRPr lang="en-US" dirty="0">
              <a:latin typeface="Candara" panose="020E0502030303020204" pitchFamily="34" charset="0"/>
            </a:endParaRPr>
          </a:p>
        </p:txBody>
      </p:sp>
      <p:sp>
        <p:nvSpPr>
          <p:cNvPr id="4" name="Rectangle 3"/>
          <p:cNvSpPr/>
          <p:nvPr/>
        </p:nvSpPr>
        <p:spPr>
          <a:xfrm>
            <a:off x="1374563" y="2161395"/>
            <a:ext cx="9442877" cy="1569251"/>
          </a:xfrm>
          <a:prstGeom prst="rect">
            <a:avLst/>
          </a:prstGeom>
          <a:noFill/>
        </p:spPr>
        <p:txBody>
          <a:bodyPr wrap="square" lIns="91416" tIns="45708" rIns="91416" bIns="45708">
            <a:spAutoFit/>
          </a:bodyPr>
          <a:lstStyle/>
          <a:p>
            <a:pPr algn="ctr" defTabSz="457063">
              <a:defRPr/>
            </a:pPr>
            <a:r>
              <a:rPr lang="en-US" sz="3199" dirty="0">
                <a:solidFill>
                  <a:prstClr val="black"/>
                </a:solidFill>
                <a:latin typeface="Candara" panose="020E0502030303020204" pitchFamily="34" charset="0"/>
              </a:rPr>
              <a:t>This project is proudly supported by the National Endowment for the Humanities and produced by the International Storytelling Center.</a:t>
            </a:r>
            <a:endParaRPr lang="en-US" sz="7998" dirty="0">
              <a:ln w="0"/>
              <a:solidFill>
                <a:prstClr val="black"/>
              </a:solidFill>
              <a:latin typeface="Candara" panose="020E0502030303020204" pitchFamily="34"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4562" y="4172523"/>
            <a:ext cx="3941904" cy="1850035"/>
          </a:xfrm>
          <a:prstGeom prst="rect">
            <a:avLst/>
          </a:prstGeom>
        </p:spPr>
      </p:pic>
      <p:cxnSp>
        <p:nvCxnSpPr>
          <p:cNvPr id="9" name="Straight Connector 8"/>
          <p:cNvCxnSpPr/>
          <p:nvPr/>
        </p:nvCxnSpPr>
        <p:spPr>
          <a:xfrm>
            <a:off x="611030" y="2042553"/>
            <a:ext cx="10969943" cy="0"/>
          </a:xfrm>
          <a:prstGeom prst="line">
            <a:avLst/>
          </a:prstGeom>
          <a:ln w="12700">
            <a:solidFill>
              <a:srgbClr val="9B7B6E"/>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3938" y="4118336"/>
            <a:ext cx="4361321" cy="1977132"/>
          </a:xfrm>
          <a:prstGeom prst="rect">
            <a:avLst/>
          </a:prstGeom>
        </p:spPr>
      </p:pic>
      <p:pic>
        <p:nvPicPr>
          <p:cNvPr id="6" name="FS NEH cred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2720" y="454579"/>
            <a:ext cx="609441" cy="609441"/>
          </a:xfrm>
          <a:prstGeom prst="rect">
            <a:avLst/>
          </a:prstGeom>
        </p:spPr>
      </p:pic>
    </p:spTree>
    <p:extLst>
      <p:ext uri="{BB962C8B-B14F-4D97-AF65-F5344CB8AC3E}">
        <p14:creationId xmlns:p14="http://schemas.microsoft.com/office/powerpoint/2010/main" val="78015823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59BA1-54DD-44D9-B237-FA20D4C4D22D}"/>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Company Town of Benham, KY</a:t>
            </a:r>
          </a:p>
        </p:txBody>
      </p:sp>
      <p:sp>
        <p:nvSpPr>
          <p:cNvPr id="3" name="Content Placeholder 2">
            <a:extLst>
              <a:ext uri="{FF2B5EF4-FFF2-40B4-BE49-F238E27FC236}">
                <a16:creationId xmlns:a16="http://schemas.microsoft.com/office/drawing/2014/main" id="{36181647-00AA-4BE7-BE66-A443BB3DB54A}"/>
              </a:ext>
            </a:extLst>
          </p:cNvPr>
          <p:cNvSpPr>
            <a:spLocks noGrp="1"/>
          </p:cNvSpPr>
          <p:nvPr>
            <p:ph sz="half" idx="1"/>
          </p:nvPr>
        </p:nvSpPr>
        <p:spPr>
          <a:xfrm>
            <a:off x="457682" y="1519918"/>
            <a:ext cx="5888169" cy="4195763"/>
          </a:xfrm>
        </p:spPr>
        <p:txBody>
          <a:bodyPr>
            <a:normAutofit/>
          </a:bodyPr>
          <a:lstStyle/>
          <a:p>
            <a:r>
              <a:rPr lang="en-US" sz="2800" b="0" i="0" dirty="0">
                <a:effectLst/>
                <a:latin typeface="Candara" panose="020E0502030303020204" pitchFamily="34" charset="0"/>
              </a:rPr>
              <a:t>Home of International Harvester</a:t>
            </a:r>
            <a:endParaRPr lang="en-US" sz="2800" dirty="0">
              <a:latin typeface="Candara" panose="020E0502030303020204" pitchFamily="34" charset="0"/>
            </a:endParaRPr>
          </a:p>
          <a:p>
            <a:r>
              <a:rPr lang="en-US" sz="2800" b="0" i="0" dirty="0">
                <a:effectLst/>
                <a:latin typeface="Candara" panose="020E0502030303020204" pitchFamily="34" charset="0"/>
              </a:rPr>
              <a:t>Manufacturer of agricultural equipment, automobiles, commercial trucks, lawn and garden products, household equipment, and more. </a:t>
            </a:r>
          </a:p>
        </p:txBody>
      </p:sp>
      <p:pic>
        <p:nvPicPr>
          <p:cNvPr id="6" name="Content Placeholder 5">
            <a:extLst>
              <a:ext uri="{FF2B5EF4-FFF2-40B4-BE49-F238E27FC236}">
                <a16:creationId xmlns:a16="http://schemas.microsoft.com/office/drawing/2014/main" id="{42AC1FB9-14F5-4E15-BE14-CBE69F9417B1}"/>
              </a:ext>
            </a:extLst>
          </p:cNvPr>
          <p:cNvPicPr>
            <a:picLocks noGrp="1" noChangeAspect="1"/>
          </p:cNvPicPr>
          <p:nvPr>
            <p:ph sz="half" idx="2"/>
          </p:nvPr>
        </p:nvPicPr>
        <p:blipFill>
          <a:blip r:embed="rId4"/>
          <a:stretch>
            <a:fillRect/>
          </a:stretch>
        </p:blipFill>
        <p:spPr>
          <a:xfrm>
            <a:off x="7530353" y="1480372"/>
            <a:ext cx="3518044" cy="4469985"/>
          </a:xfrm>
        </p:spPr>
      </p:pic>
      <p:pic>
        <p:nvPicPr>
          <p:cNvPr id="8" name="Picture 7">
            <a:extLst>
              <a:ext uri="{FF2B5EF4-FFF2-40B4-BE49-F238E27FC236}">
                <a16:creationId xmlns:a16="http://schemas.microsoft.com/office/drawing/2014/main" id="{BDF438B5-3D97-4720-BD81-97519502F3C0}"/>
              </a:ext>
            </a:extLst>
          </p:cNvPr>
          <p:cNvPicPr>
            <a:picLocks noChangeAspect="1"/>
          </p:cNvPicPr>
          <p:nvPr/>
        </p:nvPicPr>
        <p:blipFill>
          <a:blip r:embed="rId5"/>
          <a:stretch>
            <a:fillRect/>
          </a:stretch>
        </p:blipFill>
        <p:spPr>
          <a:xfrm>
            <a:off x="874662" y="4440904"/>
            <a:ext cx="4655348" cy="2261169"/>
          </a:xfrm>
          <a:prstGeom prst="rect">
            <a:avLst/>
          </a:prstGeom>
        </p:spPr>
      </p:pic>
      <p:sp>
        <p:nvSpPr>
          <p:cNvPr id="9" name="TextBox 8">
            <a:extLst>
              <a:ext uri="{FF2B5EF4-FFF2-40B4-BE49-F238E27FC236}">
                <a16:creationId xmlns:a16="http://schemas.microsoft.com/office/drawing/2014/main" id="{1787FFC2-DC1B-4282-A22F-036E7DC63480}"/>
              </a:ext>
            </a:extLst>
          </p:cNvPr>
          <p:cNvSpPr txBox="1"/>
          <p:nvPr/>
        </p:nvSpPr>
        <p:spPr>
          <a:xfrm>
            <a:off x="6959038" y="6066716"/>
            <a:ext cx="4655348" cy="523220"/>
          </a:xfrm>
          <a:prstGeom prst="rect">
            <a:avLst/>
          </a:prstGeom>
          <a:noFill/>
        </p:spPr>
        <p:txBody>
          <a:bodyPr wrap="square" rtlCol="0">
            <a:spAutoFit/>
          </a:bodyPr>
          <a:lstStyle/>
          <a:p>
            <a:pPr algn="ctr"/>
            <a:r>
              <a:rPr lang="en-US" sz="1400" dirty="0">
                <a:latin typeface="Candara" panose="020E0502030303020204" pitchFamily="34" charset="0"/>
              </a:rPr>
              <a:t>Cyrus Hall McCormick (1809-1894), Inventor / Businessman, McCormick Harvesting Machine Company</a:t>
            </a:r>
          </a:p>
        </p:txBody>
      </p:sp>
      <p:pic>
        <p:nvPicPr>
          <p:cNvPr id="4" name="03 - Dark As A Dungeon">
            <a:hlinkClick r:id="" action="ppaction://media"/>
            <a:extLst>
              <a:ext uri="{FF2B5EF4-FFF2-40B4-BE49-F238E27FC236}">
                <a16:creationId xmlns:a16="http://schemas.microsoft.com/office/drawing/2014/main" id="{76E02D1D-09D8-43C4-95F5-A32002DE9E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5382" y="3045582"/>
            <a:ext cx="609600" cy="609600"/>
          </a:xfrm>
          <a:prstGeom prst="rect">
            <a:avLst/>
          </a:prstGeom>
        </p:spPr>
      </p:pic>
    </p:spTree>
    <p:extLst>
      <p:ext uri="{BB962C8B-B14F-4D97-AF65-F5344CB8AC3E}">
        <p14:creationId xmlns:p14="http://schemas.microsoft.com/office/powerpoint/2010/main" val="320960231"/>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5274-5A9A-4F37-AA21-58A379E1F407}"/>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Company Town of Lynch, KY</a:t>
            </a:r>
          </a:p>
        </p:txBody>
      </p:sp>
      <p:sp>
        <p:nvSpPr>
          <p:cNvPr id="3" name="Content Placeholder 2">
            <a:extLst>
              <a:ext uri="{FF2B5EF4-FFF2-40B4-BE49-F238E27FC236}">
                <a16:creationId xmlns:a16="http://schemas.microsoft.com/office/drawing/2014/main" id="{BA33AE09-4F79-40D7-AE96-041D59192A41}"/>
              </a:ext>
            </a:extLst>
          </p:cNvPr>
          <p:cNvSpPr>
            <a:spLocks noGrp="1"/>
          </p:cNvSpPr>
          <p:nvPr>
            <p:ph sz="half" idx="1"/>
          </p:nvPr>
        </p:nvSpPr>
        <p:spPr>
          <a:xfrm>
            <a:off x="494852" y="2060575"/>
            <a:ext cx="6702014" cy="4195763"/>
          </a:xfrm>
        </p:spPr>
        <p:txBody>
          <a:bodyPr>
            <a:normAutofit/>
          </a:bodyPr>
          <a:lstStyle/>
          <a:p>
            <a:pPr algn="l"/>
            <a:r>
              <a:rPr lang="en-US" sz="2800" b="0" i="0" dirty="0">
                <a:effectLst/>
                <a:latin typeface="Candara" panose="020E0502030303020204" pitchFamily="34" charset="0"/>
              </a:rPr>
              <a:t>Lynch, plotted in 1917 by the U.S. Coal and Coke Company to house coal mine workers.</a:t>
            </a:r>
          </a:p>
          <a:p>
            <a:pPr algn="l"/>
            <a:r>
              <a:rPr lang="en-US" sz="2800" dirty="0">
                <a:latin typeface="Candara" panose="020E0502030303020204" pitchFamily="34" charset="0"/>
              </a:rPr>
              <a:t>N</a:t>
            </a:r>
            <a:r>
              <a:rPr lang="en-US" sz="2800" b="0" i="0" dirty="0">
                <a:effectLst/>
                <a:latin typeface="Candara" panose="020E0502030303020204" pitchFamily="34" charset="0"/>
              </a:rPr>
              <a:t>amed for then-head of the company, Thomas Lynch.</a:t>
            </a:r>
          </a:p>
          <a:p>
            <a:pPr algn="l"/>
            <a:r>
              <a:rPr lang="en-US" sz="2800" b="0" i="0" dirty="0">
                <a:effectLst/>
                <a:latin typeface="Candara" panose="020E0502030303020204" pitchFamily="34" charset="0"/>
              </a:rPr>
              <a:t>In 1996, Lynch and nearby Benham were officially abandoned.</a:t>
            </a:r>
          </a:p>
        </p:txBody>
      </p:sp>
      <p:pic>
        <p:nvPicPr>
          <p:cNvPr id="10" name="Picture 9">
            <a:extLst>
              <a:ext uri="{FF2B5EF4-FFF2-40B4-BE49-F238E27FC236}">
                <a16:creationId xmlns:a16="http://schemas.microsoft.com/office/drawing/2014/main" id="{CEA13F9D-2599-41BC-A6CC-8EADDB604049}"/>
              </a:ext>
            </a:extLst>
          </p:cNvPr>
          <p:cNvPicPr>
            <a:picLocks noChangeAspect="1"/>
          </p:cNvPicPr>
          <p:nvPr/>
        </p:nvPicPr>
        <p:blipFill>
          <a:blip r:embed="rId2"/>
          <a:stretch>
            <a:fillRect/>
          </a:stretch>
        </p:blipFill>
        <p:spPr>
          <a:xfrm>
            <a:off x="7896111" y="1497264"/>
            <a:ext cx="3414805" cy="4832271"/>
          </a:xfrm>
          <a:prstGeom prst="rect">
            <a:avLst/>
          </a:prstGeom>
        </p:spPr>
      </p:pic>
      <p:sp>
        <p:nvSpPr>
          <p:cNvPr id="11" name="TextBox 10">
            <a:extLst>
              <a:ext uri="{FF2B5EF4-FFF2-40B4-BE49-F238E27FC236}">
                <a16:creationId xmlns:a16="http://schemas.microsoft.com/office/drawing/2014/main" id="{111EFA97-EFBC-49A3-A48D-C0F9ECFF0F0B}"/>
              </a:ext>
            </a:extLst>
          </p:cNvPr>
          <p:cNvSpPr txBox="1"/>
          <p:nvPr/>
        </p:nvSpPr>
        <p:spPr>
          <a:xfrm>
            <a:off x="8526576" y="6405282"/>
            <a:ext cx="2153876" cy="276999"/>
          </a:xfrm>
          <a:prstGeom prst="rect">
            <a:avLst/>
          </a:prstGeom>
          <a:noFill/>
        </p:spPr>
        <p:txBody>
          <a:bodyPr wrap="square" rtlCol="0">
            <a:spAutoFit/>
          </a:bodyPr>
          <a:lstStyle/>
          <a:p>
            <a:pPr algn="ctr"/>
            <a:r>
              <a:rPr lang="en-US" sz="1200" dirty="0">
                <a:latin typeface="Candara" panose="020E0502030303020204" pitchFamily="34" charset="0"/>
              </a:rPr>
              <a:t>Thomas Lynch (1854-1914)</a:t>
            </a:r>
          </a:p>
        </p:txBody>
      </p:sp>
    </p:spTree>
    <p:extLst>
      <p:ext uri="{BB962C8B-B14F-4D97-AF65-F5344CB8AC3E}">
        <p14:creationId xmlns:p14="http://schemas.microsoft.com/office/powerpoint/2010/main" val="412347419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2A92-E30F-406A-97D5-707C9436DAAD}"/>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Lynch, Kentucky</a:t>
            </a:r>
          </a:p>
        </p:txBody>
      </p:sp>
      <p:pic>
        <p:nvPicPr>
          <p:cNvPr id="3" name="Content Placeholder 5">
            <a:extLst>
              <a:ext uri="{FF2B5EF4-FFF2-40B4-BE49-F238E27FC236}">
                <a16:creationId xmlns:a16="http://schemas.microsoft.com/office/drawing/2014/main" id="{22A4E6DF-8853-4890-918E-156D693F2422}"/>
              </a:ext>
            </a:extLst>
          </p:cNvPr>
          <p:cNvPicPr>
            <a:picLocks noChangeAspect="1"/>
          </p:cNvPicPr>
          <p:nvPr/>
        </p:nvPicPr>
        <p:blipFill>
          <a:blip r:embed="rId2"/>
          <a:stretch>
            <a:fillRect/>
          </a:stretch>
        </p:blipFill>
        <p:spPr>
          <a:xfrm>
            <a:off x="65450" y="1664981"/>
            <a:ext cx="5443931" cy="4262482"/>
          </a:xfrm>
          <a:prstGeom prst="rect">
            <a:avLst/>
          </a:prstGeom>
        </p:spPr>
      </p:pic>
      <p:pic>
        <p:nvPicPr>
          <p:cNvPr id="4" name="Picture 3">
            <a:extLst>
              <a:ext uri="{FF2B5EF4-FFF2-40B4-BE49-F238E27FC236}">
                <a16:creationId xmlns:a16="http://schemas.microsoft.com/office/drawing/2014/main" id="{80E4FE3D-6755-44C0-AE22-8E7E9E8B00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778" y="1664982"/>
            <a:ext cx="6410772" cy="4262481"/>
          </a:xfrm>
          <a:prstGeom prst="rect">
            <a:avLst/>
          </a:prstGeom>
        </p:spPr>
      </p:pic>
    </p:spTree>
    <p:extLst>
      <p:ext uri="{BB962C8B-B14F-4D97-AF65-F5344CB8AC3E}">
        <p14:creationId xmlns:p14="http://schemas.microsoft.com/office/powerpoint/2010/main" val="362902591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Four Major North Carolina </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Company Towns</a:t>
            </a:r>
          </a:p>
        </p:txBody>
      </p:sp>
      <p:sp>
        <p:nvSpPr>
          <p:cNvPr id="4" name="Content Placeholder 3"/>
          <p:cNvSpPr>
            <a:spLocks noGrp="1"/>
          </p:cNvSpPr>
          <p:nvPr>
            <p:ph sz="half" idx="1"/>
          </p:nvPr>
        </p:nvSpPr>
        <p:spPr>
          <a:xfrm>
            <a:off x="548640" y="2209519"/>
            <a:ext cx="6024282" cy="4195763"/>
          </a:xfrm>
        </p:spPr>
        <p:txBody>
          <a:bodyPr>
            <a:normAutofit/>
          </a:bodyPr>
          <a:lstStyle/>
          <a:p>
            <a:pPr marL="342900" marR="0" lvl="0" indent="-342900">
              <a:lnSpc>
                <a:spcPct val="107000"/>
              </a:lnSpc>
              <a:spcBef>
                <a:spcPts val="0"/>
              </a:spcBef>
              <a:spcAft>
                <a:spcPts val="120"/>
              </a:spcAft>
              <a:buSzPts val="1000"/>
              <a:buFont typeface="Symbol" panose="05050102010706020507" pitchFamily="18" charset="2"/>
              <a:buChar char=""/>
              <a:tabLst>
                <a:tab pos="457200" algn="l"/>
              </a:tabLst>
            </a:pPr>
            <a:r>
              <a:rPr lang="en-US" sz="2800" dirty="0">
                <a:effectLst/>
                <a:latin typeface="Candara" panose="020E0502030303020204" pitchFamily="34" charset="0"/>
                <a:ea typeface="Times New Roman" panose="02020603050405020304" pitchFamily="18" charset="0"/>
                <a:cs typeface="Times New Roman" panose="02020603050405020304" pitchFamily="18" charset="0"/>
              </a:rPr>
              <a:t>Bunn, NC: Montgomery Lumber Company</a:t>
            </a:r>
            <a:endParaRPr lang="en-US" sz="28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
              </a:spcAft>
              <a:buSzPts val="1000"/>
              <a:buFont typeface="Symbol" panose="05050102010706020507" pitchFamily="18" charset="2"/>
              <a:buChar char=""/>
              <a:tabLst>
                <a:tab pos="457200" algn="l"/>
              </a:tabLst>
            </a:pPr>
            <a:r>
              <a:rPr lang="en-US" sz="2800" dirty="0">
                <a:effectLst/>
                <a:latin typeface="Candara" panose="020E0502030303020204" pitchFamily="34" charset="0"/>
                <a:ea typeface="Times New Roman" panose="02020603050405020304" pitchFamily="18" charset="0"/>
                <a:cs typeface="Times New Roman" panose="02020603050405020304" pitchFamily="18" charset="0"/>
              </a:rPr>
              <a:t>Bynum, NC: J. M. Odell Manufacturing Company</a:t>
            </a:r>
            <a:endParaRPr lang="en-US" sz="2800" dirty="0">
              <a:effectLst/>
              <a:latin typeface="Candara" panose="020E0502030303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
              </a:spcAft>
              <a:buSzPts val="1000"/>
              <a:buFont typeface="Symbol" panose="05050102010706020507" pitchFamily="18" charset="2"/>
              <a:buChar char=""/>
              <a:tabLst>
                <a:tab pos="457200" algn="l"/>
              </a:tabLst>
            </a:pPr>
            <a:r>
              <a:rPr lang="en-US" sz="2800" dirty="0">
                <a:effectLst/>
                <a:latin typeface="Candara" panose="020E0502030303020204" pitchFamily="34" charset="0"/>
                <a:ea typeface="Times New Roman" panose="02020603050405020304" pitchFamily="18" charset="0"/>
                <a:cs typeface="Times New Roman" panose="02020603050405020304" pitchFamily="18" charset="0"/>
              </a:rPr>
              <a:t>Canton, NC: Champion International Paper Company </a:t>
            </a:r>
          </a:p>
          <a:p>
            <a:pPr marL="342900" marR="0" lvl="0" indent="-342900">
              <a:lnSpc>
                <a:spcPct val="107000"/>
              </a:lnSpc>
              <a:spcBef>
                <a:spcPts val="0"/>
              </a:spcBef>
              <a:spcAft>
                <a:spcPts val="120"/>
              </a:spcAft>
              <a:buSzPts val="1000"/>
              <a:buFont typeface="Symbol" panose="05050102010706020507" pitchFamily="18" charset="2"/>
              <a:buChar char=""/>
              <a:tabLst>
                <a:tab pos="457200" algn="l"/>
              </a:tabLst>
            </a:pPr>
            <a:r>
              <a:rPr lang="en-US" sz="2800" dirty="0">
                <a:effectLst/>
                <a:latin typeface="Candara" panose="020E0502030303020204" pitchFamily="34" charset="0"/>
                <a:ea typeface="Times New Roman" panose="02020603050405020304" pitchFamily="18" charset="0"/>
                <a:cs typeface="Times New Roman" panose="02020603050405020304" pitchFamily="18" charset="0"/>
              </a:rPr>
              <a:t>Kannapolis, NC: Cannon Mills Company </a:t>
            </a:r>
          </a:p>
        </p:txBody>
      </p:sp>
      <p:pic>
        <p:nvPicPr>
          <p:cNvPr id="6" name="Content Placeholder 5">
            <a:extLst>
              <a:ext uri="{FF2B5EF4-FFF2-40B4-BE49-F238E27FC236}">
                <a16:creationId xmlns:a16="http://schemas.microsoft.com/office/drawing/2014/main" id="{C51E9C49-C5F0-41A2-A059-ABDE135C4B4C}"/>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831567" y="1890950"/>
            <a:ext cx="3496235" cy="4325851"/>
          </a:xfrm>
        </p:spPr>
      </p:pic>
      <p:sp>
        <p:nvSpPr>
          <p:cNvPr id="7" name="TextBox 6">
            <a:extLst>
              <a:ext uri="{FF2B5EF4-FFF2-40B4-BE49-F238E27FC236}">
                <a16:creationId xmlns:a16="http://schemas.microsoft.com/office/drawing/2014/main" id="{A5477B8B-EA67-43D0-8AF3-178ADEBA68BF}"/>
              </a:ext>
            </a:extLst>
          </p:cNvPr>
          <p:cNvSpPr txBox="1"/>
          <p:nvPr/>
        </p:nvSpPr>
        <p:spPr>
          <a:xfrm>
            <a:off x="7570271" y="6324130"/>
            <a:ext cx="4018826" cy="307777"/>
          </a:xfrm>
          <a:prstGeom prst="rect">
            <a:avLst/>
          </a:prstGeom>
          <a:noFill/>
        </p:spPr>
        <p:txBody>
          <a:bodyPr wrap="square" rtlCol="0">
            <a:spAutoFit/>
          </a:bodyPr>
          <a:lstStyle/>
          <a:p>
            <a:pPr algn="ctr"/>
            <a:r>
              <a:rPr lang="en-US" sz="1400" dirty="0">
                <a:latin typeface="Candara" panose="020E0502030303020204" pitchFamily="34" charset="0"/>
              </a:rPr>
              <a:t>James W. Cannon  (1852-1921)</a:t>
            </a:r>
          </a:p>
        </p:txBody>
      </p:sp>
    </p:spTree>
    <p:extLst>
      <p:ext uri="{BB962C8B-B14F-4D97-AF65-F5344CB8AC3E}">
        <p14:creationId xmlns:p14="http://schemas.microsoft.com/office/powerpoint/2010/main" val="3002367753"/>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9CBBB-9E4C-417E-92C9-2D4BD02E811E}"/>
              </a:ext>
            </a:extLst>
          </p:cNvPr>
          <p:cNvSpPr>
            <a:spLocks noGrp="1"/>
          </p:cNvSpPr>
          <p:nvPr>
            <p:ph type="title"/>
          </p:nvPr>
        </p:nvSpPr>
        <p:spPr>
          <a:xfrm>
            <a:off x="1393639" y="452718"/>
            <a:ext cx="9404723" cy="1400530"/>
          </a:xfrm>
        </p:spPr>
        <p:txBody>
          <a:bodyPr/>
          <a:lstStyle/>
          <a:p>
            <a:pPr algn="ctr"/>
            <a:r>
              <a:rPr lang="en-US" dirty="0">
                <a:effectLst/>
                <a:latin typeface="Cambria" panose="02040503050406030204" pitchFamily="18" charset="0"/>
                <a:ea typeface="Cambria" panose="02040503050406030204" pitchFamily="18" charset="0"/>
                <a:cs typeface="Times New Roman" panose="02020603050405020304" pitchFamily="18" charset="0"/>
              </a:rPr>
              <a:t>Company </a:t>
            </a:r>
            <a:r>
              <a:rPr lang="en-US" dirty="0">
                <a:latin typeface="Cambria" panose="02040503050406030204" pitchFamily="18" charset="0"/>
                <a:ea typeface="Cambria" panose="02040503050406030204" pitchFamily="18" charset="0"/>
                <a:cs typeface="Times New Roman" panose="02020603050405020304" pitchFamily="18" charset="0"/>
              </a:rPr>
              <a:t>Town of C</a:t>
            </a:r>
            <a:r>
              <a:rPr lang="en-US" dirty="0">
                <a:effectLst/>
                <a:latin typeface="Cambria" panose="02040503050406030204" pitchFamily="18" charset="0"/>
                <a:ea typeface="Cambria" panose="02040503050406030204" pitchFamily="18" charset="0"/>
                <a:cs typeface="Times New Roman" panose="02020603050405020304" pitchFamily="18" charset="0"/>
              </a:rPr>
              <a:t>anton, NC </a:t>
            </a:r>
            <a:endParaRPr lang="en-US"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0C0702ED-24E6-4F86-868F-F3449E471D6E}"/>
              </a:ext>
            </a:extLst>
          </p:cNvPr>
          <p:cNvSpPr>
            <a:spLocks noGrp="1"/>
          </p:cNvSpPr>
          <p:nvPr>
            <p:ph sz="half" idx="1"/>
          </p:nvPr>
        </p:nvSpPr>
        <p:spPr>
          <a:xfrm>
            <a:off x="418085" y="1611855"/>
            <a:ext cx="6325496" cy="4947315"/>
          </a:xfrm>
        </p:spPr>
        <p:txBody>
          <a:bodyPr>
            <a:normAutofit/>
          </a:bodyPr>
          <a:lstStyle/>
          <a:p>
            <a:r>
              <a:rPr lang="en-US" sz="2800" b="0" i="0" dirty="0">
                <a:effectLst/>
                <a:latin typeface="Candara" panose="020E0502030303020204" pitchFamily="34" charset="0"/>
              </a:rPr>
              <a:t>International Paper Company, incorporated January 31, 1898, upon the merger of 17 pulp and paper mills in the northeastern United States. </a:t>
            </a:r>
            <a:endParaRPr lang="en-US" sz="2800" dirty="0">
              <a:latin typeface="Candara" panose="020E0502030303020204" pitchFamily="34" charset="0"/>
            </a:endParaRPr>
          </a:p>
          <a:p>
            <a:r>
              <a:rPr lang="en-US" sz="2800" b="0" i="0" dirty="0">
                <a:effectLst/>
                <a:latin typeface="Candara" panose="020E0502030303020204" pitchFamily="34" charset="0"/>
              </a:rPr>
              <a:t>The invention of the Linotype dramatically increased the size of newspapers and the need for newsprint. </a:t>
            </a:r>
            <a:endParaRPr lang="en-US" sz="2800" dirty="0">
              <a:latin typeface="Candara" panose="020E0502030303020204" pitchFamily="34" charset="0"/>
            </a:endParaRPr>
          </a:p>
          <a:p>
            <a:r>
              <a:rPr lang="en-US" sz="2800" dirty="0">
                <a:latin typeface="Candara" panose="020E0502030303020204" pitchFamily="34" charset="0"/>
              </a:rPr>
              <a:t>56,000 employees, headquartered in Memphis, TN</a:t>
            </a:r>
          </a:p>
        </p:txBody>
      </p:sp>
      <p:pic>
        <p:nvPicPr>
          <p:cNvPr id="6" name="Content Placeholder 5">
            <a:extLst>
              <a:ext uri="{FF2B5EF4-FFF2-40B4-BE49-F238E27FC236}">
                <a16:creationId xmlns:a16="http://schemas.microsoft.com/office/drawing/2014/main" id="{A1537D0F-CCE4-4866-8AF3-86510123F4B1}"/>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7667972" y="1419336"/>
            <a:ext cx="4105943" cy="4893732"/>
          </a:xfrm>
        </p:spPr>
      </p:pic>
      <p:sp>
        <p:nvSpPr>
          <p:cNvPr id="7" name="TextBox 6">
            <a:extLst>
              <a:ext uri="{FF2B5EF4-FFF2-40B4-BE49-F238E27FC236}">
                <a16:creationId xmlns:a16="http://schemas.microsoft.com/office/drawing/2014/main" id="{99A67188-E560-4A92-882C-8A820920E299}"/>
              </a:ext>
            </a:extLst>
          </p:cNvPr>
          <p:cNvSpPr txBox="1"/>
          <p:nvPr/>
        </p:nvSpPr>
        <p:spPr>
          <a:xfrm>
            <a:off x="8146240" y="6405282"/>
            <a:ext cx="3149409" cy="307777"/>
          </a:xfrm>
          <a:prstGeom prst="rect">
            <a:avLst/>
          </a:prstGeom>
          <a:noFill/>
        </p:spPr>
        <p:txBody>
          <a:bodyPr wrap="square" rtlCol="0">
            <a:spAutoFit/>
          </a:bodyPr>
          <a:lstStyle/>
          <a:p>
            <a:pPr algn="ctr"/>
            <a:r>
              <a:rPr lang="en-US" sz="1400" dirty="0">
                <a:latin typeface="Candara" panose="020E0502030303020204" pitchFamily="34" charset="0"/>
              </a:rPr>
              <a:t>1895 Linotype Machine</a:t>
            </a:r>
          </a:p>
        </p:txBody>
      </p:sp>
    </p:spTree>
    <p:extLst>
      <p:ext uri="{BB962C8B-B14F-4D97-AF65-F5344CB8AC3E}">
        <p14:creationId xmlns:p14="http://schemas.microsoft.com/office/powerpoint/2010/main" val="2741166317"/>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E9A89-9557-48B6-9964-769D0F9AC80D}"/>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Company Town of Kannapolis, NC</a:t>
            </a:r>
          </a:p>
        </p:txBody>
      </p:sp>
      <p:sp>
        <p:nvSpPr>
          <p:cNvPr id="3" name="Content Placeholder 2">
            <a:extLst>
              <a:ext uri="{FF2B5EF4-FFF2-40B4-BE49-F238E27FC236}">
                <a16:creationId xmlns:a16="http://schemas.microsoft.com/office/drawing/2014/main" id="{3F99F21F-8EA9-4554-8BA1-68E997896FA0}"/>
              </a:ext>
            </a:extLst>
          </p:cNvPr>
          <p:cNvSpPr>
            <a:spLocks noGrp="1"/>
          </p:cNvSpPr>
          <p:nvPr>
            <p:ph sz="half" idx="1"/>
          </p:nvPr>
        </p:nvSpPr>
        <p:spPr>
          <a:xfrm>
            <a:off x="366682" y="1699709"/>
            <a:ext cx="5132969" cy="4556630"/>
          </a:xfrm>
        </p:spPr>
        <p:txBody>
          <a:bodyPr>
            <a:normAutofit lnSpcReduction="10000"/>
          </a:bodyPr>
          <a:lstStyle/>
          <a:p>
            <a:pPr algn="l"/>
            <a:r>
              <a:rPr lang="en-US" sz="2800" b="0" i="0" dirty="0">
                <a:effectLst/>
                <a:latin typeface="Candara" panose="020E0502030303020204" pitchFamily="34" charset="0"/>
              </a:rPr>
              <a:t>The </a:t>
            </a:r>
            <a:r>
              <a:rPr lang="en-US" sz="2800" i="0" dirty="0">
                <a:effectLst/>
                <a:latin typeface="Candara" panose="020E0502030303020204" pitchFamily="34" charset="0"/>
              </a:rPr>
              <a:t>American textile company Cannon Mills Company</a:t>
            </a:r>
            <a:r>
              <a:rPr lang="en-US" sz="2800" dirty="0">
                <a:latin typeface="Candara" panose="020E0502030303020204" pitchFamily="34" charset="0"/>
              </a:rPr>
              <a:t>, </a:t>
            </a:r>
            <a:r>
              <a:rPr lang="en-US" sz="2800" b="0" i="0" dirty="0">
                <a:effectLst/>
                <a:latin typeface="Candara" panose="020E0502030303020204" pitchFamily="34" charset="0"/>
              </a:rPr>
              <a:t>mainly produced towels and bed sheets.</a:t>
            </a:r>
          </a:p>
          <a:p>
            <a:pPr algn="l"/>
            <a:r>
              <a:rPr lang="en-US" sz="2800" b="0" i="0" dirty="0">
                <a:effectLst/>
                <a:latin typeface="Candara" panose="020E0502030303020204" pitchFamily="34" charset="0"/>
              </a:rPr>
              <a:t>Founded in 1887 by James William Cannon, by 1914 the company was the largest towel and sheets manufacturer in the world.</a:t>
            </a:r>
          </a:p>
          <a:p>
            <a:pPr algn="l"/>
            <a:r>
              <a:rPr lang="en-US" sz="2800" b="0" i="0" dirty="0">
                <a:effectLst/>
                <a:latin typeface="Candara" panose="020E0502030303020204" pitchFamily="34" charset="0"/>
              </a:rPr>
              <a:t>Family owned until 1982.</a:t>
            </a:r>
            <a:endParaRPr lang="en-US" sz="2800" dirty="0">
              <a:latin typeface="Candara" panose="020E0502030303020204" pitchFamily="34" charset="0"/>
            </a:endParaRPr>
          </a:p>
        </p:txBody>
      </p:sp>
      <p:pic>
        <p:nvPicPr>
          <p:cNvPr id="6" name="Content Placeholder 5">
            <a:extLst>
              <a:ext uri="{FF2B5EF4-FFF2-40B4-BE49-F238E27FC236}">
                <a16:creationId xmlns:a16="http://schemas.microsoft.com/office/drawing/2014/main" id="{64CDC58A-D4FA-4F92-AAF3-C7A5C8971764}"/>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626331" y="1853248"/>
            <a:ext cx="6306563" cy="3997911"/>
          </a:xfrm>
        </p:spPr>
      </p:pic>
    </p:spTree>
    <p:extLst>
      <p:ext uri="{BB962C8B-B14F-4D97-AF65-F5344CB8AC3E}">
        <p14:creationId xmlns:p14="http://schemas.microsoft.com/office/powerpoint/2010/main" val="173351061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Four Major Tennessee </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Company Towns</a:t>
            </a:r>
          </a:p>
        </p:txBody>
      </p:sp>
      <p:sp>
        <p:nvSpPr>
          <p:cNvPr id="4" name="Content Placeholder 3"/>
          <p:cNvSpPr>
            <a:spLocks noGrp="1"/>
          </p:cNvSpPr>
          <p:nvPr>
            <p:ph sz="half" idx="1"/>
          </p:nvPr>
        </p:nvSpPr>
        <p:spPr>
          <a:xfrm>
            <a:off x="646111" y="2205036"/>
            <a:ext cx="10369719" cy="4200246"/>
          </a:xfrm>
        </p:spPr>
        <p:txBody>
          <a:bodyPr>
            <a:normAutofit/>
          </a:bodyPr>
          <a:lstStyle/>
          <a:p>
            <a:r>
              <a:rPr lang="en-US" sz="2800" dirty="0">
                <a:latin typeface="Candara" panose="020E0502030303020204" pitchFamily="34" charset="0"/>
              </a:rPr>
              <a:t>Alcoa, TN: formerly and still economically dominated by the Aluminum Company of America (ALCOA) </a:t>
            </a:r>
          </a:p>
          <a:p>
            <a:r>
              <a:rPr lang="en-US" sz="2800" dirty="0">
                <a:latin typeface="Candara" panose="020E0502030303020204" pitchFamily="34" charset="0"/>
              </a:rPr>
              <a:t>Norris, TN: Tennessee Valley Authority </a:t>
            </a:r>
          </a:p>
          <a:p>
            <a:r>
              <a:rPr lang="en-US" sz="2800" dirty="0">
                <a:latin typeface="Candara" panose="020E0502030303020204" pitchFamily="34" charset="0"/>
              </a:rPr>
              <a:t>Oak Ridge, TN: built in secret by the United States government for the Manhattan Project; controlled by the federal government until 1959</a:t>
            </a:r>
          </a:p>
          <a:p>
            <a:r>
              <a:rPr lang="en-US" sz="2800" dirty="0">
                <a:latin typeface="Candara" panose="020E0502030303020204" pitchFamily="34" charset="0"/>
              </a:rPr>
              <a:t>Old Hickory, TN: DuPont, now a suburb of Nashville. </a:t>
            </a:r>
          </a:p>
        </p:txBody>
      </p:sp>
    </p:spTree>
    <p:extLst>
      <p:ext uri="{BB962C8B-B14F-4D97-AF65-F5344CB8AC3E}">
        <p14:creationId xmlns:p14="http://schemas.microsoft.com/office/powerpoint/2010/main" val="269725651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19462B-0159-4520-B425-DE65B54460D3}"/>
              </a:ext>
            </a:extLst>
          </p:cNvPr>
          <p:cNvSpPr>
            <a:spLocks noGrp="1"/>
          </p:cNvSpPr>
          <p:nvPr>
            <p:ph type="title"/>
          </p:nvPr>
        </p:nvSpPr>
        <p:spPr>
          <a:xfrm>
            <a:off x="1393638" y="312868"/>
            <a:ext cx="9404723" cy="1400530"/>
          </a:xfrm>
        </p:spPr>
        <p:txBody>
          <a:bodyPr/>
          <a:lstStyle/>
          <a:p>
            <a:pPr algn="ctr"/>
            <a:r>
              <a:rPr lang="en-US" dirty="0">
                <a:latin typeface="Cambria" panose="02040503050406030204" pitchFamily="18" charset="0"/>
                <a:ea typeface="Cambria" panose="02040503050406030204" pitchFamily="18" charset="0"/>
              </a:rPr>
              <a:t>Oak Ridge, Tennessee</a:t>
            </a:r>
          </a:p>
        </p:txBody>
      </p:sp>
      <p:pic>
        <p:nvPicPr>
          <p:cNvPr id="6" name="Picture 5">
            <a:extLst>
              <a:ext uri="{FF2B5EF4-FFF2-40B4-BE49-F238E27FC236}">
                <a16:creationId xmlns:a16="http://schemas.microsoft.com/office/drawing/2014/main" id="{DA0C1BFB-C68A-4B4E-B0D2-5C9260A261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68188" y="1291205"/>
            <a:ext cx="7562626" cy="5349145"/>
          </a:xfrm>
          <a:prstGeom prst="rect">
            <a:avLst/>
          </a:prstGeom>
        </p:spPr>
      </p:pic>
      <p:sp>
        <p:nvSpPr>
          <p:cNvPr id="7" name="TextBox 6">
            <a:extLst>
              <a:ext uri="{FF2B5EF4-FFF2-40B4-BE49-F238E27FC236}">
                <a16:creationId xmlns:a16="http://schemas.microsoft.com/office/drawing/2014/main" id="{0E8A8F9C-2A8D-41CC-9490-BCB2BA0370EB}"/>
              </a:ext>
            </a:extLst>
          </p:cNvPr>
          <p:cNvSpPr txBox="1"/>
          <p:nvPr/>
        </p:nvSpPr>
        <p:spPr>
          <a:xfrm>
            <a:off x="8778240" y="4835622"/>
            <a:ext cx="2936838" cy="1569660"/>
          </a:xfrm>
          <a:prstGeom prst="rect">
            <a:avLst/>
          </a:prstGeom>
          <a:noFill/>
        </p:spPr>
        <p:txBody>
          <a:bodyPr wrap="square" rtlCol="0">
            <a:spAutoFit/>
          </a:bodyPr>
          <a:lstStyle/>
          <a:p>
            <a:pPr algn="ctr"/>
            <a:r>
              <a:rPr lang="en-US" sz="2400" dirty="0">
                <a:latin typeface="Candara" panose="020E0502030303020204" pitchFamily="34" charset="0"/>
              </a:rPr>
              <a:t>Created from a combination of small </a:t>
            </a:r>
          </a:p>
          <a:p>
            <a:pPr algn="ctr"/>
            <a:r>
              <a:rPr lang="en-US" sz="2400" dirty="0">
                <a:latin typeface="Candara" panose="020E0502030303020204" pitchFamily="34" charset="0"/>
              </a:rPr>
              <a:t>rural communities in 1942.</a:t>
            </a:r>
          </a:p>
        </p:txBody>
      </p:sp>
    </p:spTree>
    <p:extLst>
      <p:ext uri="{BB962C8B-B14F-4D97-AF65-F5344CB8AC3E}">
        <p14:creationId xmlns:p14="http://schemas.microsoft.com/office/powerpoint/2010/main" val="42604111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44278-CD20-4DB8-B303-E3DEA1748277}"/>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Company Town of Alcoa, TN</a:t>
            </a:r>
          </a:p>
        </p:txBody>
      </p:sp>
      <p:sp>
        <p:nvSpPr>
          <p:cNvPr id="4" name="Content Placeholder 3">
            <a:extLst>
              <a:ext uri="{FF2B5EF4-FFF2-40B4-BE49-F238E27FC236}">
                <a16:creationId xmlns:a16="http://schemas.microsoft.com/office/drawing/2014/main" id="{58B120D9-4A4D-4828-AEF5-5EE3F7E7EAE3}"/>
              </a:ext>
            </a:extLst>
          </p:cNvPr>
          <p:cNvSpPr>
            <a:spLocks noGrp="1"/>
          </p:cNvSpPr>
          <p:nvPr>
            <p:ph sz="half" idx="1"/>
          </p:nvPr>
        </p:nvSpPr>
        <p:spPr>
          <a:xfrm>
            <a:off x="1103312" y="2060575"/>
            <a:ext cx="9611304" cy="4195763"/>
          </a:xfrm>
        </p:spPr>
        <p:txBody>
          <a:bodyPr>
            <a:normAutofit/>
          </a:bodyPr>
          <a:lstStyle/>
          <a:p>
            <a:r>
              <a:rPr lang="en-US" sz="2800" b="0" i="0" dirty="0">
                <a:effectLst/>
                <a:latin typeface="Candara" panose="020E0502030303020204" pitchFamily="34" charset="0"/>
              </a:rPr>
              <a:t>Pittsburgh Reduction Company in 1888, the company changed its name in 1907 to the Aluminum Company of America </a:t>
            </a:r>
            <a:endParaRPr lang="en-US" sz="2800" dirty="0">
              <a:latin typeface="Candara" panose="020E0502030303020204" pitchFamily="34" charset="0"/>
            </a:endParaRPr>
          </a:p>
          <a:p>
            <a:r>
              <a:rPr lang="en-US" sz="2800" b="0" i="0" dirty="0">
                <a:effectLst/>
                <a:latin typeface="Candara" panose="020E0502030303020204" pitchFamily="34" charset="0"/>
              </a:rPr>
              <a:t>Began using the acronym “ALCOA” in the early 1900s after applying the acronym to company-owned sites in Tennessee. </a:t>
            </a:r>
            <a:endParaRPr lang="en-US" sz="2800" dirty="0">
              <a:latin typeface="Candara" panose="020E0502030303020204" pitchFamily="34" charset="0"/>
            </a:endParaRPr>
          </a:p>
          <a:p>
            <a:r>
              <a:rPr lang="en-US" sz="2800" b="0" i="0" dirty="0">
                <a:effectLst/>
                <a:latin typeface="Candara" panose="020E0502030303020204" pitchFamily="34" charset="0"/>
              </a:rPr>
              <a:t>The company officially changed its name to ALCOA, Inc., in January 1999.</a:t>
            </a:r>
            <a:endParaRPr lang="en-US" sz="2800" dirty="0">
              <a:latin typeface="Candara" panose="020E0502030303020204" pitchFamily="34" charset="0"/>
            </a:endParaRPr>
          </a:p>
        </p:txBody>
      </p:sp>
    </p:spTree>
    <p:extLst>
      <p:ext uri="{BB962C8B-B14F-4D97-AF65-F5344CB8AC3E}">
        <p14:creationId xmlns:p14="http://schemas.microsoft.com/office/powerpoint/2010/main" val="2257855488"/>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19C0-0D06-49B3-8FF6-C078DBC5DE23}"/>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West Plant; Alcoa, Tennessee; 1970</a:t>
            </a:r>
          </a:p>
        </p:txBody>
      </p:sp>
      <p:pic>
        <p:nvPicPr>
          <p:cNvPr id="3" name="Content Placeholder 8">
            <a:extLst>
              <a:ext uri="{FF2B5EF4-FFF2-40B4-BE49-F238E27FC236}">
                <a16:creationId xmlns:a16="http://schemas.microsoft.com/office/drawing/2014/main" id="{30C6B744-D807-4DE5-BB75-1477FE5D020D}"/>
              </a:ext>
            </a:extLst>
          </p:cNvPr>
          <p:cNvPicPr>
            <a:picLocks noChangeAspect="1"/>
          </p:cNvPicPr>
          <p:nvPr/>
        </p:nvPicPr>
        <p:blipFill>
          <a:blip r:embed="rId2"/>
          <a:stretch>
            <a:fillRect/>
          </a:stretch>
        </p:blipFill>
        <p:spPr>
          <a:xfrm>
            <a:off x="2345167" y="1427607"/>
            <a:ext cx="7362293" cy="5251770"/>
          </a:xfrm>
          <a:prstGeom prst="rect">
            <a:avLst/>
          </a:prstGeom>
        </p:spPr>
      </p:pic>
    </p:spTree>
    <p:extLst>
      <p:ext uri="{BB962C8B-B14F-4D97-AF65-F5344CB8AC3E}">
        <p14:creationId xmlns:p14="http://schemas.microsoft.com/office/powerpoint/2010/main" val="41962214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9335" y="3018907"/>
            <a:ext cx="2553652" cy="1984617"/>
          </a:xfrm>
          <a:prstGeom prst="rect">
            <a:avLst/>
          </a:prstGeom>
          <a:effectLst/>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53397" y="1137882"/>
            <a:ext cx="2572783" cy="2034205"/>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63205" y="1069348"/>
            <a:ext cx="2572783" cy="2006355"/>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336293" y="3018907"/>
            <a:ext cx="2647224" cy="2082834"/>
          </a:xfrm>
          <a:prstGeom prst="rect">
            <a:avLst/>
          </a:prstGeom>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684433" y="2904173"/>
            <a:ext cx="2352548" cy="1828324"/>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07395" y="3032033"/>
            <a:ext cx="2831878" cy="2200844"/>
          </a:xfrm>
          <a:prstGeom prst="rect">
            <a:avLst/>
          </a:prstGeom>
          <a:effectLst/>
        </p:spPr>
      </p:pic>
      <p:pic>
        <p:nvPicPr>
          <p:cNvPr id="14" name="Picture 1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0297" y="1163800"/>
            <a:ext cx="2504087" cy="1997165"/>
          </a:xfrm>
          <a:prstGeom prst="rect">
            <a:avLst/>
          </a:prstGeom>
        </p:spPr>
      </p:pic>
      <p:pic>
        <p:nvPicPr>
          <p:cNvPr id="15" name="Picture 1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267619" y="4657013"/>
            <a:ext cx="2344491" cy="1828324"/>
          </a:xfrm>
          <a:prstGeom prst="rect">
            <a:avLst/>
          </a:prstGeom>
        </p:spPr>
      </p:pic>
      <p:sp>
        <p:nvSpPr>
          <p:cNvPr id="18" name="TextBox 17"/>
          <p:cNvSpPr txBox="1"/>
          <p:nvPr/>
        </p:nvSpPr>
        <p:spPr>
          <a:xfrm>
            <a:off x="6648613" y="2758173"/>
            <a:ext cx="1872141" cy="307697"/>
          </a:xfrm>
          <a:prstGeom prst="rect">
            <a:avLst/>
          </a:prstGeom>
          <a:noFill/>
        </p:spPr>
        <p:txBody>
          <a:bodyPr wrap="none" rtlCol="0">
            <a:spAutoFit/>
          </a:bodyPr>
          <a:lstStyle/>
          <a:p>
            <a:pPr algn="ctr" defTabSz="914126">
              <a:defRPr/>
            </a:pPr>
            <a:r>
              <a:rPr lang="en-US" sz="1400" dirty="0">
                <a:solidFill>
                  <a:srgbClr val="000000"/>
                </a:solidFill>
                <a:latin typeface="Candara" panose="020E0502030303020204" pitchFamily="34" charset="0"/>
                <a:ea typeface="Calibri" panose="020F0502020204030204" pitchFamily="34" charset="0"/>
              </a:rPr>
              <a:t>Black / White Dialogue</a:t>
            </a:r>
          </a:p>
        </p:txBody>
      </p:sp>
      <p:sp>
        <p:nvSpPr>
          <p:cNvPr id="21" name="TextBox 20"/>
          <p:cNvSpPr txBox="1"/>
          <p:nvPr/>
        </p:nvSpPr>
        <p:spPr>
          <a:xfrm>
            <a:off x="3834090" y="4258514"/>
            <a:ext cx="2053232" cy="523084"/>
          </a:xfrm>
          <a:prstGeom prst="rect">
            <a:avLst/>
          </a:prstGeom>
          <a:noFill/>
        </p:spPr>
        <p:txBody>
          <a:bodyPr wrap="none" rtlCol="0">
            <a:spAutoFit/>
          </a:bodyPr>
          <a:lstStyle/>
          <a:p>
            <a:pPr algn="ctr" defTabSz="914126">
              <a:defRPr/>
            </a:pPr>
            <a:r>
              <a:rPr lang="en-US" sz="1400" dirty="0">
                <a:solidFill>
                  <a:srgbClr val="000000"/>
                </a:solidFill>
                <a:latin typeface="Candara" panose="020E0502030303020204" pitchFamily="34" charset="0"/>
                <a:ea typeface="Calibri" panose="020F0502020204030204" pitchFamily="34" charset="0"/>
              </a:rPr>
              <a:t>Langston Education and </a:t>
            </a:r>
          </a:p>
          <a:p>
            <a:pPr algn="ctr" defTabSz="914126">
              <a:defRPr/>
            </a:pPr>
            <a:r>
              <a:rPr lang="en-US" sz="1400" dirty="0">
                <a:solidFill>
                  <a:srgbClr val="000000"/>
                </a:solidFill>
                <a:latin typeface="Candara" panose="020E0502030303020204" pitchFamily="34" charset="0"/>
                <a:ea typeface="Calibri" panose="020F0502020204030204" pitchFamily="34" charset="0"/>
              </a:rPr>
              <a:t>Arts Development, Inc.</a:t>
            </a:r>
          </a:p>
        </p:txBody>
      </p:sp>
      <p:sp>
        <p:nvSpPr>
          <p:cNvPr id="24" name="TextBox 23"/>
          <p:cNvSpPr txBox="1"/>
          <p:nvPr/>
        </p:nvSpPr>
        <p:spPr>
          <a:xfrm>
            <a:off x="9423566" y="6099804"/>
            <a:ext cx="2461573" cy="523084"/>
          </a:xfrm>
          <a:prstGeom prst="rect">
            <a:avLst/>
          </a:prstGeom>
          <a:noFill/>
        </p:spPr>
        <p:txBody>
          <a:bodyPr wrap="none" rtlCol="0">
            <a:spAutoFit/>
          </a:bodyPr>
          <a:lstStyle/>
          <a:p>
            <a:pPr algn="ctr" defTabSz="914126">
              <a:defRPr/>
            </a:pPr>
            <a:r>
              <a:rPr lang="en-US" sz="1400" dirty="0">
                <a:solidFill>
                  <a:srgbClr val="000000"/>
                </a:solidFill>
                <a:latin typeface="Candara" panose="020E0502030303020204" pitchFamily="34" charset="0"/>
                <a:ea typeface="Calibri" panose="020F0502020204030204" pitchFamily="34" charset="0"/>
              </a:rPr>
              <a:t>Northeast Tennessee Tourism </a:t>
            </a:r>
          </a:p>
          <a:p>
            <a:pPr algn="ctr" defTabSz="914126">
              <a:defRPr/>
            </a:pPr>
            <a:r>
              <a:rPr lang="en-US" sz="1400" dirty="0">
                <a:solidFill>
                  <a:srgbClr val="000000"/>
                </a:solidFill>
                <a:latin typeface="Candara" panose="020E0502030303020204" pitchFamily="34" charset="0"/>
                <a:ea typeface="Calibri" panose="020F0502020204030204" pitchFamily="34" charset="0"/>
              </a:rPr>
              <a:t>Association (NETTA)</a:t>
            </a:r>
          </a:p>
        </p:txBody>
      </p:sp>
      <p:pic>
        <p:nvPicPr>
          <p:cNvPr id="26" name="Picture 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77575" y="5302994"/>
            <a:ext cx="3965582" cy="905635"/>
          </a:xfrm>
          <a:prstGeom prst="rect">
            <a:avLst/>
          </a:prstGeom>
        </p:spPr>
      </p:pic>
      <p:sp>
        <p:nvSpPr>
          <p:cNvPr id="28" name="TextBox 27"/>
          <p:cNvSpPr txBox="1"/>
          <p:nvPr/>
        </p:nvSpPr>
        <p:spPr>
          <a:xfrm>
            <a:off x="2702395" y="199257"/>
            <a:ext cx="6659063" cy="523084"/>
          </a:xfrm>
          <a:prstGeom prst="rect">
            <a:avLst/>
          </a:prstGeom>
          <a:noFill/>
        </p:spPr>
        <p:txBody>
          <a:bodyPr wrap="none" rtlCol="0">
            <a:spAutoFit/>
          </a:bodyPr>
          <a:lstStyle/>
          <a:p>
            <a:pPr defTabSz="914126">
              <a:defRPr/>
            </a:pPr>
            <a:r>
              <a:rPr lang="en-US" sz="2799" dirty="0">
                <a:solidFill>
                  <a:srgbClr val="000000"/>
                </a:solidFill>
                <a:latin typeface="Candara" panose="020E0502030303020204" pitchFamily="34" charset="0"/>
              </a:rPr>
              <a:t>Thanks and appreciation to our supporters:</a:t>
            </a:r>
          </a:p>
        </p:txBody>
      </p:sp>
      <p:cxnSp>
        <p:nvCxnSpPr>
          <p:cNvPr id="25" name="Straight Connector 24"/>
          <p:cNvCxnSpPr/>
          <p:nvPr/>
        </p:nvCxnSpPr>
        <p:spPr>
          <a:xfrm>
            <a:off x="459335" y="918359"/>
            <a:ext cx="11152775" cy="0"/>
          </a:xfrm>
          <a:prstGeom prst="line">
            <a:avLst/>
          </a:prstGeom>
          <a:ln w="12700">
            <a:solidFill>
              <a:srgbClr val="9B7B6E"/>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sign&#10;&#10;Description automatically generated">
            <a:extLst>
              <a:ext uri="{FF2B5EF4-FFF2-40B4-BE49-F238E27FC236}">
                <a16:creationId xmlns:a16="http://schemas.microsoft.com/office/drawing/2014/main" id="{3B860C67-6A30-438A-9E32-3A8DD1F79BC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3178" y="5101741"/>
            <a:ext cx="2717533" cy="1057062"/>
          </a:xfrm>
          <a:prstGeom prst="rect">
            <a:avLst/>
          </a:prstGeom>
        </p:spPr>
      </p:pic>
      <p:sp>
        <p:nvSpPr>
          <p:cNvPr id="7" name="TextBox 6">
            <a:extLst>
              <a:ext uri="{FF2B5EF4-FFF2-40B4-BE49-F238E27FC236}">
                <a16:creationId xmlns:a16="http://schemas.microsoft.com/office/drawing/2014/main" id="{AAC5347D-089F-4759-BE4A-66CFCBFC30DB}"/>
              </a:ext>
            </a:extLst>
          </p:cNvPr>
          <p:cNvSpPr txBox="1"/>
          <p:nvPr/>
        </p:nvSpPr>
        <p:spPr>
          <a:xfrm>
            <a:off x="573178" y="6158803"/>
            <a:ext cx="2726319" cy="307697"/>
          </a:xfrm>
          <a:prstGeom prst="rect">
            <a:avLst/>
          </a:prstGeom>
          <a:noFill/>
        </p:spPr>
        <p:txBody>
          <a:bodyPr wrap="none" rtlCol="0">
            <a:spAutoFit/>
          </a:bodyPr>
          <a:lstStyle/>
          <a:p>
            <a:pPr algn="ctr" defTabSz="914126">
              <a:defRPr/>
            </a:pPr>
            <a:r>
              <a:rPr lang="en-US" sz="1400" dirty="0">
                <a:solidFill>
                  <a:srgbClr val="000000"/>
                </a:solidFill>
                <a:latin typeface="Candara" panose="020E0502030303020204" pitchFamily="34" charset="0"/>
                <a:ea typeface="Calibri" panose="020F0502020204030204" pitchFamily="34" charset="0"/>
              </a:rPr>
              <a:t>Leadership and Civic Engagement</a:t>
            </a:r>
          </a:p>
        </p:txBody>
      </p:sp>
      <p:sp>
        <p:nvSpPr>
          <p:cNvPr id="27" name="TextBox 26">
            <a:extLst>
              <a:ext uri="{FF2B5EF4-FFF2-40B4-BE49-F238E27FC236}">
                <a16:creationId xmlns:a16="http://schemas.microsoft.com/office/drawing/2014/main" id="{660E2DF2-BA8E-429C-A23A-921AFC2C76B4}"/>
              </a:ext>
            </a:extLst>
          </p:cNvPr>
          <p:cNvSpPr txBox="1"/>
          <p:nvPr/>
        </p:nvSpPr>
        <p:spPr>
          <a:xfrm>
            <a:off x="9388368" y="1461382"/>
            <a:ext cx="2223742" cy="1476943"/>
          </a:xfrm>
          <a:prstGeom prst="rect">
            <a:avLst/>
          </a:prstGeom>
          <a:ln w="25400" cmpd="thickThin">
            <a:round/>
            <a:extLst>
              <a:ext uri="{C807C97D-BFC1-408E-A445-0C87EB9F89A2}">
                <ask:lineSketchStyleProps xmlns="" xmlns:ask="http://schemas.microsoft.com/office/drawing/2018/sketchyshapes" sd="1219033472">
                  <a:custGeom>
                    <a:avLst/>
                    <a:gdLst>
                      <a:gd name="connsiteX0" fmla="*/ 0 w 2224321"/>
                      <a:gd name="connsiteY0" fmla="*/ 0 h 1477328"/>
                      <a:gd name="connsiteX1" fmla="*/ 600567 w 2224321"/>
                      <a:gd name="connsiteY1" fmla="*/ 0 h 1477328"/>
                      <a:gd name="connsiteX2" fmla="*/ 1178890 w 2224321"/>
                      <a:gd name="connsiteY2" fmla="*/ 0 h 1477328"/>
                      <a:gd name="connsiteX3" fmla="*/ 2224321 w 2224321"/>
                      <a:gd name="connsiteY3" fmla="*/ 0 h 1477328"/>
                      <a:gd name="connsiteX4" fmla="*/ 2224321 w 2224321"/>
                      <a:gd name="connsiteY4" fmla="*/ 448123 h 1477328"/>
                      <a:gd name="connsiteX5" fmla="*/ 2224321 w 2224321"/>
                      <a:gd name="connsiteY5" fmla="*/ 970112 h 1477328"/>
                      <a:gd name="connsiteX6" fmla="*/ 2224321 w 2224321"/>
                      <a:gd name="connsiteY6" fmla="*/ 1477328 h 1477328"/>
                      <a:gd name="connsiteX7" fmla="*/ 1712727 w 2224321"/>
                      <a:gd name="connsiteY7" fmla="*/ 1477328 h 1477328"/>
                      <a:gd name="connsiteX8" fmla="*/ 1178890 w 2224321"/>
                      <a:gd name="connsiteY8" fmla="*/ 1477328 h 1477328"/>
                      <a:gd name="connsiteX9" fmla="*/ 689540 w 2224321"/>
                      <a:gd name="connsiteY9" fmla="*/ 1477328 h 1477328"/>
                      <a:gd name="connsiteX10" fmla="*/ 0 w 2224321"/>
                      <a:gd name="connsiteY10" fmla="*/ 1477328 h 1477328"/>
                      <a:gd name="connsiteX11" fmla="*/ 0 w 2224321"/>
                      <a:gd name="connsiteY11" fmla="*/ 970112 h 1477328"/>
                      <a:gd name="connsiteX12" fmla="*/ 0 w 2224321"/>
                      <a:gd name="connsiteY12" fmla="*/ 521989 h 1477328"/>
                      <a:gd name="connsiteX13" fmla="*/ 0 w 2224321"/>
                      <a:gd name="connsiteY13"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4321" h="1477328" fill="none" extrusionOk="0">
                        <a:moveTo>
                          <a:pt x="0" y="0"/>
                        </a:moveTo>
                        <a:cubicBezTo>
                          <a:pt x="158405" y="12252"/>
                          <a:pt x="416247" y="-20010"/>
                          <a:pt x="600567" y="0"/>
                        </a:cubicBezTo>
                        <a:cubicBezTo>
                          <a:pt x="784887" y="20010"/>
                          <a:pt x="910657" y="19190"/>
                          <a:pt x="1178890" y="0"/>
                        </a:cubicBezTo>
                        <a:cubicBezTo>
                          <a:pt x="1447123" y="-19190"/>
                          <a:pt x="1983732" y="50055"/>
                          <a:pt x="2224321" y="0"/>
                        </a:cubicBezTo>
                        <a:cubicBezTo>
                          <a:pt x="2233618" y="150156"/>
                          <a:pt x="2245075" y="339151"/>
                          <a:pt x="2224321" y="448123"/>
                        </a:cubicBezTo>
                        <a:cubicBezTo>
                          <a:pt x="2203567" y="557095"/>
                          <a:pt x="2238382" y="817030"/>
                          <a:pt x="2224321" y="970112"/>
                        </a:cubicBezTo>
                        <a:cubicBezTo>
                          <a:pt x="2210260" y="1123194"/>
                          <a:pt x="2219052" y="1249934"/>
                          <a:pt x="2224321" y="1477328"/>
                        </a:cubicBezTo>
                        <a:cubicBezTo>
                          <a:pt x="2111937" y="1461052"/>
                          <a:pt x="1876442" y="1486409"/>
                          <a:pt x="1712727" y="1477328"/>
                        </a:cubicBezTo>
                        <a:cubicBezTo>
                          <a:pt x="1549012" y="1468247"/>
                          <a:pt x="1391045" y="1455288"/>
                          <a:pt x="1178890" y="1477328"/>
                        </a:cubicBezTo>
                        <a:cubicBezTo>
                          <a:pt x="966735" y="1499368"/>
                          <a:pt x="816913" y="1474052"/>
                          <a:pt x="689540" y="1477328"/>
                        </a:cubicBezTo>
                        <a:cubicBezTo>
                          <a:pt x="562167" y="1480605"/>
                          <a:pt x="232339" y="1447626"/>
                          <a:pt x="0" y="1477328"/>
                        </a:cubicBezTo>
                        <a:cubicBezTo>
                          <a:pt x="1936" y="1325210"/>
                          <a:pt x="16947" y="1088800"/>
                          <a:pt x="0" y="970112"/>
                        </a:cubicBezTo>
                        <a:cubicBezTo>
                          <a:pt x="-16947" y="851424"/>
                          <a:pt x="-12647" y="729221"/>
                          <a:pt x="0" y="521989"/>
                        </a:cubicBezTo>
                        <a:cubicBezTo>
                          <a:pt x="12647" y="314757"/>
                          <a:pt x="742" y="167408"/>
                          <a:pt x="0" y="0"/>
                        </a:cubicBezTo>
                        <a:close/>
                      </a:path>
                      <a:path w="2224321" h="1477328" stroke="0" extrusionOk="0">
                        <a:moveTo>
                          <a:pt x="0" y="0"/>
                        </a:moveTo>
                        <a:cubicBezTo>
                          <a:pt x="110401" y="7238"/>
                          <a:pt x="275960" y="10698"/>
                          <a:pt x="533837" y="0"/>
                        </a:cubicBezTo>
                        <a:cubicBezTo>
                          <a:pt x="791714" y="-10698"/>
                          <a:pt x="824297" y="-19267"/>
                          <a:pt x="1023188" y="0"/>
                        </a:cubicBezTo>
                        <a:cubicBezTo>
                          <a:pt x="1222079" y="19267"/>
                          <a:pt x="1487925" y="-9149"/>
                          <a:pt x="1623754" y="0"/>
                        </a:cubicBezTo>
                        <a:cubicBezTo>
                          <a:pt x="1759583" y="9149"/>
                          <a:pt x="2003714" y="29749"/>
                          <a:pt x="2224321" y="0"/>
                        </a:cubicBezTo>
                        <a:cubicBezTo>
                          <a:pt x="2234357" y="161838"/>
                          <a:pt x="2227489" y="314693"/>
                          <a:pt x="2224321" y="477669"/>
                        </a:cubicBezTo>
                        <a:cubicBezTo>
                          <a:pt x="2221153" y="640645"/>
                          <a:pt x="2219652" y="778956"/>
                          <a:pt x="2224321" y="940565"/>
                        </a:cubicBezTo>
                        <a:cubicBezTo>
                          <a:pt x="2228990" y="1102174"/>
                          <a:pt x="2198935" y="1260170"/>
                          <a:pt x="2224321" y="1477328"/>
                        </a:cubicBezTo>
                        <a:cubicBezTo>
                          <a:pt x="1974760" y="1478043"/>
                          <a:pt x="1909443" y="1486097"/>
                          <a:pt x="1668241" y="1477328"/>
                        </a:cubicBezTo>
                        <a:cubicBezTo>
                          <a:pt x="1427039" y="1468559"/>
                          <a:pt x="1386750" y="1472065"/>
                          <a:pt x="1178890" y="1477328"/>
                        </a:cubicBezTo>
                        <a:cubicBezTo>
                          <a:pt x="971030" y="1482591"/>
                          <a:pt x="792901" y="1455798"/>
                          <a:pt x="622810" y="1477328"/>
                        </a:cubicBezTo>
                        <a:cubicBezTo>
                          <a:pt x="452719" y="1498858"/>
                          <a:pt x="151955" y="1446405"/>
                          <a:pt x="0" y="1477328"/>
                        </a:cubicBezTo>
                        <a:cubicBezTo>
                          <a:pt x="1746" y="1303871"/>
                          <a:pt x="23057" y="1135968"/>
                          <a:pt x="0" y="999659"/>
                        </a:cubicBezTo>
                        <a:cubicBezTo>
                          <a:pt x="-23057" y="863350"/>
                          <a:pt x="-13656" y="664233"/>
                          <a:pt x="0" y="521989"/>
                        </a:cubicBezTo>
                        <a:cubicBezTo>
                          <a:pt x="13656" y="379745"/>
                          <a:pt x="-15650" y="207288"/>
                          <a:pt x="0" y="0"/>
                        </a:cubicBezTo>
                        <a:close/>
                      </a:path>
                    </a:pathLst>
                  </a:custGeom>
                  <ask:type>
                    <ask:lineSketchNone/>
                  </ask:type>
                </ask:lineSketchStyleProps>
              </a:ext>
            </a:extLst>
          </a:ln>
          <a:effectLst/>
        </p:spPr>
        <p:style>
          <a:lnRef idx="2">
            <a:schemeClr val="dk1"/>
          </a:lnRef>
          <a:fillRef idx="1">
            <a:schemeClr val="lt1"/>
          </a:fillRef>
          <a:effectRef idx="0">
            <a:schemeClr val="dk1"/>
          </a:effectRef>
          <a:fontRef idx="minor">
            <a:schemeClr val="dk1"/>
          </a:fontRef>
        </p:style>
        <p:txBody>
          <a:bodyPr wrap="square" rtlCol="0" anchor="ctr">
            <a:spAutoFit/>
          </a:bodyPr>
          <a:lstStyle/>
          <a:p>
            <a:pPr algn="ctr" defTabSz="914126">
              <a:defRPr/>
            </a:pPr>
            <a:endParaRPr lang="en-US" sz="1799" dirty="0">
              <a:solidFill>
                <a:srgbClr val="000000"/>
              </a:solidFill>
              <a:latin typeface="Cambria" panose="02040503050406030204" pitchFamily="18" charset="0"/>
              <a:ea typeface="Cambria" panose="02040503050406030204" pitchFamily="18" charset="0"/>
            </a:endParaRPr>
          </a:p>
          <a:p>
            <a:pPr algn="ctr" defTabSz="914126">
              <a:defRPr/>
            </a:pPr>
            <a:r>
              <a:rPr lang="en-US" sz="1799" dirty="0">
                <a:solidFill>
                  <a:srgbClr val="000000"/>
                </a:solidFill>
                <a:latin typeface="Cambria" panose="02040503050406030204" pitchFamily="18" charset="0"/>
                <a:ea typeface="Cambria" panose="02040503050406030204" pitchFamily="18" charset="0"/>
              </a:rPr>
              <a:t>Appalachian </a:t>
            </a:r>
          </a:p>
          <a:p>
            <a:pPr algn="ctr" defTabSz="914126">
              <a:defRPr/>
            </a:pPr>
            <a:r>
              <a:rPr lang="en-US" sz="1799" dirty="0">
                <a:solidFill>
                  <a:srgbClr val="000000"/>
                </a:solidFill>
                <a:latin typeface="Cambria" panose="02040503050406030204" pitchFamily="18" charset="0"/>
                <a:ea typeface="Cambria" panose="02040503050406030204" pitchFamily="18" charset="0"/>
              </a:rPr>
              <a:t>African-American </a:t>
            </a:r>
          </a:p>
          <a:p>
            <a:pPr algn="ctr" defTabSz="914126">
              <a:defRPr/>
            </a:pPr>
            <a:r>
              <a:rPr lang="en-US" sz="1799" dirty="0">
                <a:solidFill>
                  <a:srgbClr val="000000"/>
                </a:solidFill>
                <a:latin typeface="Cambria" panose="02040503050406030204" pitchFamily="18" charset="0"/>
                <a:ea typeface="Cambria" panose="02040503050406030204" pitchFamily="18" charset="0"/>
              </a:rPr>
              <a:t>Cultural Center</a:t>
            </a:r>
          </a:p>
          <a:p>
            <a:pPr algn="ctr" defTabSz="914126">
              <a:defRPr/>
            </a:pPr>
            <a:endParaRPr lang="en-US" sz="1799"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670779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3175-ADFF-4E4C-8AD3-29DF7CB85027}"/>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Company Town of Old Hickory, TN</a:t>
            </a:r>
          </a:p>
        </p:txBody>
      </p:sp>
      <p:sp>
        <p:nvSpPr>
          <p:cNvPr id="4" name="Content Placeholder 3">
            <a:extLst>
              <a:ext uri="{FF2B5EF4-FFF2-40B4-BE49-F238E27FC236}">
                <a16:creationId xmlns:a16="http://schemas.microsoft.com/office/drawing/2014/main" id="{1F8C1F2F-E86D-4BBF-81EB-0E78B8BA7C84}"/>
              </a:ext>
            </a:extLst>
          </p:cNvPr>
          <p:cNvSpPr>
            <a:spLocks noGrp="1"/>
          </p:cNvSpPr>
          <p:nvPr>
            <p:ph sz="half" idx="2"/>
          </p:nvPr>
        </p:nvSpPr>
        <p:spPr>
          <a:xfrm>
            <a:off x="1021977" y="2011680"/>
            <a:ext cx="9943258" cy="4041813"/>
          </a:xfrm>
        </p:spPr>
        <p:txBody>
          <a:bodyPr>
            <a:normAutofit/>
          </a:bodyPr>
          <a:lstStyle/>
          <a:p>
            <a:r>
              <a:rPr lang="en-US" sz="2800" b="0" i="0" dirty="0">
                <a:effectLst/>
                <a:latin typeface="Candara" panose="020E0502030303020204" pitchFamily="34" charset="0"/>
              </a:rPr>
              <a:t>Original DuPont Company founded in 1802. </a:t>
            </a:r>
          </a:p>
          <a:p>
            <a:r>
              <a:rPr lang="en-US" sz="2800" b="0" i="0" dirty="0">
                <a:effectLst/>
                <a:latin typeface="Candara" panose="020E0502030303020204" pitchFamily="34" charset="0"/>
              </a:rPr>
              <a:t>Considered the world's largest chemical sales company. </a:t>
            </a:r>
          </a:p>
          <a:p>
            <a:r>
              <a:rPr lang="en-US" sz="2800" dirty="0">
                <a:latin typeface="Candara" panose="020E0502030303020204" pitchFamily="34" charset="0"/>
              </a:rPr>
              <a:t>98,000 employees (2018)</a:t>
            </a:r>
          </a:p>
          <a:p>
            <a:r>
              <a:rPr lang="en-US" sz="2800" b="0" i="0" dirty="0">
                <a:effectLst/>
                <a:latin typeface="Candara" panose="020E0502030303020204" pitchFamily="34" charset="0"/>
              </a:rPr>
              <a:t>The film, </a:t>
            </a:r>
            <a:r>
              <a:rPr lang="en-US" sz="2800" b="0" i="1" dirty="0">
                <a:effectLst/>
                <a:latin typeface="Candara" panose="020E0502030303020204" pitchFamily="34" charset="0"/>
              </a:rPr>
              <a:t>Dark Waters </a:t>
            </a:r>
            <a:r>
              <a:rPr lang="en-US" sz="2800" b="0" i="0" dirty="0">
                <a:effectLst/>
                <a:latin typeface="Candara" panose="020E0502030303020204" pitchFamily="34" charset="0"/>
              </a:rPr>
              <a:t>dramatized a legal case against the predecessor DuPont related to contaminating a West Virginia town with unregulated toxic chemicals.</a:t>
            </a:r>
          </a:p>
        </p:txBody>
      </p:sp>
    </p:spTree>
    <p:extLst>
      <p:ext uri="{BB962C8B-B14F-4D97-AF65-F5344CB8AC3E}">
        <p14:creationId xmlns:p14="http://schemas.microsoft.com/office/powerpoint/2010/main" val="2424782961"/>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44F9-82E0-4734-A566-3403750FCA16}"/>
              </a:ext>
            </a:extLst>
          </p:cNvPr>
          <p:cNvSpPr>
            <a:spLocks noGrp="1"/>
          </p:cNvSpPr>
          <p:nvPr>
            <p:ph type="title"/>
          </p:nvPr>
        </p:nvSpPr>
        <p:spPr>
          <a:xfrm>
            <a:off x="1393638" y="355899"/>
            <a:ext cx="9404723" cy="1400530"/>
          </a:xfrm>
        </p:spPr>
        <p:txBody>
          <a:bodyPr/>
          <a:lstStyle/>
          <a:p>
            <a:pPr algn="ctr"/>
            <a:r>
              <a:rPr lang="en-US" dirty="0">
                <a:latin typeface="Cambria" panose="02040503050406030204" pitchFamily="18" charset="0"/>
                <a:ea typeface="Cambria" panose="02040503050406030204" pitchFamily="18" charset="0"/>
              </a:rPr>
              <a:t>DuPont, Morgantown, </a:t>
            </a:r>
            <a:r>
              <a:rPr lang="en-US" dirty="0" err="1">
                <a:latin typeface="Cambria" panose="02040503050406030204" pitchFamily="18" charset="0"/>
                <a:ea typeface="Cambria" panose="02040503050406030204" pitchFamily="18" charset="0"/>
              </a:rPr>
              <a:t>WVa</a:t>
            </a:r>
            <a:endParaRPr lang="en-US" dirty="0">
              <a:latin typeface="Cambria" panose="02040503050406030204" pitchFamily="18" charset="0"/>
              <a:ea typeface="Cambria" panose="02040503050406030204" pitchFamily="18" charset="0"/>
            </a:endParaRPr>
          </a:p>
        </p:txBody>
      </p:sp>
      <p:pic>
        <p:nvPicPr>
          <p:cNvPr id="3" name="Content Placeholder 5">
            <a:extLst>
              <a:ext uri="{FF2B5EF4-FFF2-40B4-BE49-F238E27FC236}">
                <a16:creationId xmlns:a16="http://schemas.microsoft.com/office/drawing/2014/main" id="{FA8EC22D-7DEB-465B-89B0-3927654143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7864" y="1274201"/>
            <a:ext cx="8496272" cy="5454606"/>
          </a:xfrm>
          <a:prstGeom prst="rect">
            <a:avLst/>
          </a:prstGeom>
        </p:spPr>
      </p:pic>
    </p:spTree>
    <p:extLst>
      <p:ext uri="{BB962C8B-B14F-4D97-AF65-F5344CB8AC3E}">
        <p14:creationId xmlns:p14="http://schemas.microsoft.com/office/powerpoint/2010/main" val="32786102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40E4-C590-4623-B86C-E2D0B9702407}"/>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United Mine Workers Formed, 1890</a:t>
            </a:r>
          </a:p>
        </p:txBody>
      </p:sp>
      <p:pic>
        <p:nvPicPr>
          <p:cNvPr id="6" name="Content Placeholder 5">
            <a:extLst>
              <a:ext uri="{FF2B5EF4-FFF2-40B4-BE49-F238E27FC236}">
                <a16:creationId xmlns:a16="http://schemas.microsoft.com/office/drawing/2014/main" id="{694267B9-7233-4BD3-9E22-4CB6BE2E4945}"/>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7479957" y="1369022"/>
            <a:ext cx="3488172" cy="4655062"/>
          </a:xfrm>
        </p:spPr>
      </p:pic>
      <p:sp>
        <p:nvSpPr>
          <p:cNvPr id="4" name="Content Placeholder 3">
            <a:extLst>
              <a:ext uri="{FF2B5EF4-FFF2-40B4-BE49-F238E27FC236}">
                <a16:creationId xmlns:a16="http://schemas.microsoft.com/office/drawing/2014/main" id="{91C5AE39-78BE-4132-AF73-CC539A590CA9}"/>
              </a:ext>
            </a:extLst>
          </p:cNvPr>
          <p:cNvSpPr>
            <a:spLocks noGrp="1"/>
          </p:cNvSpPr>
          <p:nvPr>
            <p:ph sz="half" idx="2"/>
          </p:nvPr>
        </p:nvSpPr>
        <p:spPr>
          <a:xfrm>
            <a:off x="575019" y="1514288"/>
            <a:ext cx="6352906" cy="5037119"/>
          </a:xfrm>
        </p:spPr>
        <p:txBody>
          <a:bodyPr>
            <a:normAutofit lnSpcReduction="10000"/>
          </a:bodyPr>
          <a:lstStyle/>
          <a:p>
            <a:pPr algn="l"/>
            <a:r>
              <a:rPr lang="en-US" sz="2800" b="0" i="0" dirty="0">
                <a:effectLst/>
                <a:latin typeface="Candara" panose="020E0502030303020204" pitchFamily="34" charset="0"/>
              </a:rPr>
              <a:t>National labor leader Mary Harris “Mother” Jones was one of the principal leaders and agitators in the West Virginia labor movement from 1902 until 1921. </a:t>
            </a:r>
          </a:p>
          <a:p>
            <a:pPr algn="l"/>
            <a:r>
              <a:rPr lang="en-US" sz="2800" b="0" i="0" dirty="0">
                <a:effectLst/>
                <a:latin typeface="Candara" panose="020E0502030303020204" pitchFamily="34" charset="0"/>
              </a:rPr>
              <a:t>President Franklin Roosevelt’s New Deal allowed the UMWA to organize Mingo, McDowell and other counties in 1933.</a:t>
            </a:r>
          </a:p>
          <a:p>
            <a:pPr algn="l"/>
            <a:r>
              <a:rPr lang="en-US" sz="2800" b="0" i="0" dirty="0">
                <a:effectLst/>
                <a:latin typeface="Candara" panose="020E0502030303020204" pitchFamily="34" charset="0"/>
              </a:rPr>
              <a:t>The UMWA’s membership dropped during the 1950s and 1960s as mining jobs disappeared. </a:t>
            </a:r>
            <a:endParaRPr lang="en-US" sz="2800" dirty="0">
              <a:latin typeface="Candara" panose="020E0502030303020204" pitchFamily="34" charset="0"/>
            </a:endParaRPr>
          </a:p>
        </p:txBody>
      </p:sp>
      <p:sp>
        <p:nvSpPr>
          <p:cNvPr id="7" name="TextBox 6">
            <a:extLst>
              <a:ext uri="{FF2B5EF4-FFF2-40B4-BE49-F238E27FC236}">
                <a16:creationId xmlns:a16="http://schemas.microsoft.com/office/drawing/2014/main" id="{393081FD-2CB4-4786-B0B7-2BDF10EDB656}"/>
              </a:ext>
            </a:extLst>
          </p:cNvPr>
          <p:cNvSpPr txBox="1"/>
          <p:nvPr/>
        </p:nvSpPr>
        <p:spPr>
          <a:xfrm>
            <a:off x="7440319" y="6108640"/>
            <a:ext cx="3567448" cy="523220"/>
          </a:xfrm>
          <a:prstGeom prst="rect">
            <a:avLst/>
          </a:prstGeom>
          <a:noFill/>
        </p:spPr>
        <p:txBody>
          <a:bodyPr wrap="square" rtlCol="0">
            <a:spAutoFit/>
          </a:bodyPr>
          <a:lstStyle/>
          <a:p>
            <a:pPr algn="ctr"/>
            <a:r>
              <a:rPr lang="en-US" sz="1400" dirty="0">
                <a:latin typeface="Candara" panose="020E0502030303020204" pitchFamily="34" charset="0"/>
              </a:rPr>
              <a:t>Mary G. Harris Jones (1837-1930), labor organizer, schoolteacher, dressmaker</a:t>
            </a:r>
          </a:p>
        </p:txBody>
      </p:sp>
    </p:spTree>
    <p:extLst>
      <p:ext uri="{BB962C8B-B14F-4D97-AF65-F5344CB8AC3E}">
        <p14:creationId xmlns:p14="http://schemas.microsoft.com/office/powerpoint/2010/main" val="2645960901"/>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5D9AD-72D7-4DA0-8C8C-0400F6D8077E}"/>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United Mine Workers, cont’d</a:t>
            </a:r>
          </a:p>
        </p:txBody>
      </p:sp>
      <p:pic>
        <p:nvPicPr>
          <p:cNvPr id="6" name="Content Placeholder 5">
            <a:extLst>
              <a:ext uri="{FF2B5EF4-FFF2-40B4-BE49-F238E27FC236}">
                <a16:creationId xmlns:a16="http://schemas.microsoft.com/office/drawing/2014/main" id="{FF97B8E2-B03B-4B9E-9263-0CDE58BA7ED9}"/>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961057" y="1853248"/>
            <a:ext cx="4396341" cy="4342065"/>
          </a:xfrm>
        </p:spPr>
      </p:pic>
      <p:sp>
        <p:nvSpPr>
          <p:cNvPr id="4" name="Content Placeholder 3">
            <a:extLst>
              <a:ext uri="{FF2B5EF4-FFF2-40B4-BE49-F238E27FC236}">
                <a16:creationId xmlns:a16="http://schemas.microsoft.com/office/drawing/2014/main" id="{770F9E4D-C264-4087-96AF-B4B1E3CED0FB}"/>
              </a:ext>
            </a:extLst>
          </p:cNvPr>
          <p:cNvSpPr>
            <a:spLocks noGrp="1"/>
          </p:cNvSpPr>
          <p:nvPr>
            <p:ph sz="half" idx="2"/>
          </p:nvPr>
        </p:nvSpPr>
        <p:spPr>
          <a:xfrm>
            <a:off x="533853" y="1924157"/>
            <a:ext cx="6028312" cy="4200245"/>
          </a:xfrm>
        </p:spPr>
        <p:txBody>
          <a:bodyPr>
            <a:noAutofit/>
          </a:bodyPr>
          <a:lstStyle/>
          <a:p>
            <a:pPr algn="l"/>
            <a:r>
              <a:rPr lang="en-US" sz="2800" b="0" i="0" dirty="0">
                <a:effectLst/>
                <a:latin typeface="Candara" panose="020E0502030303020204" pitchFamily="34" charset="0"/>
              </a:rPr>
              <a:t>West Virginia miners organized  first coal mining strikes. </a:t>
            </a:r>
            <a:endParaRPr lang="en-US" sz="2800" dirty="0">
              <a:latin typeface="Candara" panose="020E0502030303020204" pitchFamily="34" charset="0"/>
            </a:endParaRPr>
          </a:p>
          <a:p>
            <a:pPr algn="l"/>
            <a:r>
              <a:rPr lang="en-US" sz="2800" b="0" i="0" dirty="0">
                <a:effectLst/>
                <a:latin typeface="Candara" panose="020E0502030303020204" pitchFamily="34" charset="0"/>
              </a:rPr>
              <a:t>For the next 43 years, the UMWA tried to organize southern West Virginia miners into the union. </a:t>
            </a:r>
          </a:p>
          <a:p>
            <a:pPr algn="l"/>
            <a:r>
              <a:rPr lang="en-US" sz="2800" b="0" i="0" dirty="0">
                <a:effectLst/>
                <a:latin typeface="Candara" panose="020E0502030303020204" pitchFamily="34" charset="0"/>
              </a:rPr>
              <a:t>During the late 19th and early 20th centuries, strikes became increasingly violent.</a:t>
            </a:r>
          </a:p>
        </p:txBody>
      </p:sp>
    </p:spTree>
    <p:extLst>
      <p:ext uri="{BB962C8B-B14F-4D97-AF65-F5344CB8AC3E}">
        <p14:creationId xmlns:p14="http://schemas.microsoft.com/office/powerpoint/2010/main" val="3240326425"/>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2499D8-A09D-4C31-98EA-BD4C219791D0}"/>
              </a:ext>
            </a:extLst>
          </p:cNvPr>
          <p:cNvSpPr/>
          <p:nvPr/>
        </p:nvSpPr>
        <p:spPr>
          <a:xfrm>
            <a:off x="1040433" y="1209528"/>
            <a:ext cx="9822386" cy="4093428"/>
          </a:xfrm>
          <a:prstGeom prst="rect">
            <a:avLst/>
          </a:prstGeom>
          <a:noFill/>
        </p:spPr>
        <p:txBody>
          <a:bodyPr wrap="square" lIns="91440" tIns="45720" rIns="91440" bIns="45720">
            <a:spAutoFit/>
          </a:bodyPr>
          <a:lstStyle/>
          <a:p>
            <a:pPr algn="ctr"/>
            <a:r>
              <a:rPr lang="en-US" sz="3600" dirty="0">
                <a:solidFill>
                  <a:schemeClr val="tx2"/>
                </a:solidFill>
                <a:latin typeface="Candara" panose="020E0502030303020204" pitchFamily="34" charset="0"/>
              </a:rPr>
              <a:t>Thank you for joining us today! </a:t>
            </a:r>
          </a:p>
          <a:p>
            <a:pPr algn="ctr"/>
            <a:endParaRPr lang="en-US" sz="2800" dirty="0">
              <a:solidFill>
                <a:schemeClr val="tx2"/>
              </a:solidFill>
              <a:latin typeface="Candara" panose="020E0502030303020204" pitchFamily="34" charset="0"/>
            </a:endParaRPr>
          </a:p>
          <a:p>
            <a:pPr algn="ctr"/>
            <a:r>
              <a:rPr lang="en-US" sz="2800" dirty="0">
                <a:solidFill>
                  <a:schemeClr val="tx2"/>
                </a:solidFill>
                <a:latin typeface="Candara" panose="020E0502030303020204" pitchFamily="34" charset="0"/>
              </a:rPr>
              <a:t>We are partnering with the National Humanities Alliance to document the impact of the Freedom Stories initiative. Your feedback is very important in this regard. If you are interested in completing a brief, anonymous survey, please email us at </a:t>
            </a:r>
            <a:r>
              <a:rPr lang="en-US" sz="2800" u="sng" dirty="0">
                <a:solidFill>
                  <a:schemeClr val="tx2"/>
                </a:solidFill>
                <a:latin typeface="Candara" panose="020E0502030303020204" pitchFamily="34" charset="0"/>
              </a:rPr>
              <a:t>FreedomStories@StorytellingCenter.net</a:t>
            </a:r>
            <a:r>
              <a:rPr lang="en-US" sz="2800" dirty="0">
                <a:solidFill>
                  <a:schemeClr val="tx2"/>
                </a:solidFill>
                <a:latin typeface="Candara" panose="020E0502030303020204" pitchFamily="34" charset="0"/>
              </a:rPr>
              <a:t>. </a:t>
            </a:r>
          </a:p>
          <a:p>
            <a:pPr algn="ctr"/>
            <a:endParaRPr lang="en-US" sz="2800" dirty="0">
              <a:solidFill>
                <a:schemeClr val="tx2"/>
              </a:solidFill>
              <a:latin typeface="Candara" panose="020E0502030303020204" pitchFamily="34" charset="0"/>
            </a:endParaRPr>
          </a:p>
          <a:p>
            <a:pPr algn="ctr"/>
            <a:r>
              <a:rPr lang="en-US" sz="2800" dirty="0">
                <a:solidFill>
                  <a:schemeClr val="tx2"/>
                </a:solidFill>
                <a:latin typeface="Candara" panose="020E0502030303020204" pitchFamily="34" charset="0"/>
              </a:rPr>
              <a:t>Responses are voluntary and confidential. Thank you! </a:t>
            </a:r>
            <a:endParaRPr lang="en-US" sz="2800" dirty="0">
              <a:ln w="0"/>
              <a:solidFill>
                <a:schemeClr val="tx2"/>
              </a:solidFill>
              <a:latin typeface="Candara" panose="020E0502030303020204" pitchFamily="34" charset="0"/>
            </a:endParaRPr>
          </a:p>
        </p:txBody>
      </p:sp>
      <p:pic>
        <p:nvPicPr>
          <p:cNvPr id="2" name="05 - Paradise">
            <a:hlinkClick r:id="" action="ppaction://media"/>
            <a:extLst>
              <a:ext uri="{FF2B5EF4-FFF2-40B4-BE49-F238E27FC236}">
                <a16:creationId xmlns:a16="http://schemas.microsoft.com/office/drawing/2014/main" id="{F71F56A4-B4C9-4937-AC83-E90F3DFDF0FA}"/>
              </a:ext>
            </a:extLst>
          </p:cNvPr>
          <p:cNvPicPr>
            <a:picLocks noChangeAspect="1"/>
          </p:cNvPicPr>
          <p:nvPr>
            <a:audioFile r:link="rId1"/>
            <p:extLst>
              <p:ext uri="{DAA4B4D4-6D71-4841-9C94-3DE7FCFB9230}">
                <p14:media xmlns:p14="http://schemas.microsoft.com/office/powerpoint/2010/main" r:embed="rId2">
                  <p14:trim st="103000" end="45115.9183"/>
                  <p14:fade in="1000" out="3000"/>
                </p14:media>
              </p:ext>
            </p:extLst>
          </p:nvPr>
        </p:nvPicPr>
        <p:blipFill>
          <a:blip r:embed="rId4"/>
          <a:stretch>
            <a:fillRect/>
          </a:stretch>
        </p:blipFill>
        <p:spPr>
          <a:xfrm>
            <a:off x="10862819" y="5698674"/>
            <a:ext cx="609600" cy="609600"/>
          </a:xfrm>
          <a:prstGeom prst="rect">
            <a:avLst/>
          </a:prstGeom>
        </p:spPr>
      </p:pic>
    </p:spTree>
    <p:extLst>
      <p:ext uri="{BB962C8B-B14F-4D97-AF65-F5344CB8AC3E}">
        <p14:creationId xmlns:p14="http://schemas.microsoft.com/office/powerpoint/2010/main" val="3202867476"/>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E53C98-573A-483F-913B-246727AB2F8F}"/>
              </a:ext>
            </a:extLst>
          </p:cNvPr>
          <p:cNvSpPr/>
          <p:nvPr/>
        </p:nvSpPr>
        <p:spPr>
          <a:xfrm>
            <a:off x="1219200" y="1413063"/>
            <a:ext cx="9753600" cy="4031873"/>
          </a:xfrm>
          <a:prstGeom prst="rect">
            <a:avLst/>
          </a:prstGeom>
          <a:noFill/>
        </p:spPr>
        <p:txBody>
          <a:bodyPr wrap="square" lIns="91440" tIns="45720" rIns="91440" bIns="45720">
            <a:spAutoFit/>
          </a:bodyPr>
          <a:lstStyle/>
          <a:p>
            <a:pPr algn="ctr"/>
            <a:r>
              <a:rPr lang="en-US" sz="3200" dirty="0">
                <a:solidFill>
                  <a:schemeClr val="tx2"/>
                </a:solidFill>
                <a:latin typeface="Candara" panose="020E0502030303020204" pitchFamily="34" charset="0"/>
              </a:rPr>
              <a:t>For more information on this and other Freedom Stories events, please contact us.</a:t>
            </a:r>
          </a:p>
          <a:p>
            <a:pPr algn="ctr"/>
            <a:endParaRPr lang="en-US" sz="3200" dirty="0">
              <a:solidFill>
                <a:schemeClr val="tx2"/>
              </a:solidFill>
              <a:latin typeface="Candara" panose="020E0502030303020204" pitchFamily="34" charset="0"/>
            </a:endParaRPr>
          </a:p>
          <a:p>
            <a:pPr algn="ctr"/>
            <a:r>
              <a:rPr lang="en-US" sz="3200" b="1" dirty="0">
                <a:solidFill>
                  <a:schemeClr val="tx2"/>
                </a:solidFill>
                <a:latin typeface="Candara" panose="020E0502030303020204" pitchFamily="34" charset="0"/>
              </a:rPr>
              <a:t>Web: </a:t>
            </a:r>
            <a:r>
              <a:rPr lang="en-US" sz="3200" b="1" u="sng" dirty="0">
                <a:solidFill>
                  <a:schemeClr val="tx2"/>
                </a:solidFill>
                <a:latin typeface="Candara" panose="020E0502030303020204" pitchFamily="34" charset="0"/>
              </a:rPr>
              <a:t>www.StorytellingCenter.net/FreedomStories</a:t>
            </a:r>
            <a:r>
              <a:rPr lang="en-US" sz="3200" b="1" dirty="0">
                <a:solidFill>
                  <a:schemeClr val="tx2"/>
                </a:solidFill>
                <a:latin typeface="Candara" panose="020E0502030303020204" pitchFamily="34" charset="0"/>
              </a:rPr>
              <a:t> </a:t>
            </a:r>
          </a:p>
          <a:p>
            <a:pPr algn="ctr"/>
            <a:r>
              <a:rPr lang="en-US" sz="3200" b="1" cap="none" spc="0" dirty="0">
                <a:ln w="0"/>
                <a:solidFill>
                  <a:schemeClr val="tx2"/>
                </a:solidFill>
                <a:latin typeface="Candara" panose="020E0502030303020204" pitchFamily="34" charset="0"/>
              </a:rPr>
              <a:t>Email: </a:t>
            </a:r>
            <a:r>
              <a:rPr lang="en-US" sz="3200" b="1" u="sng" cap="none" spc="0" dirty="0">
                <a:ln w="0"/>
                <a:solidFill>
                  <a:schemeClr val="tx2"/>
                </a:solidFill>
                <a:latin typeface="Candara" panose="020E0502030303020204" pitchFamily="34" charset="0"/>
              </a:rPr>
              <a:t>FreedomStories@StorytellingCenter.net</a:t>
            </a:r>
            <a:r>
              <a:rPr lang="en-US" sz="3200" b="0" cap="none" spc="0" dirty="0">
                <a:ln w="0"/>
                <a:solidFill>
                  <a:schemeClr val="tx2"/>
                </a:solidFill>
                <a:latin typeface="Candara" panose="020E0502030303020204" pitchFamily="34" charset="0"/>
              </a:rPr>
              <a:t> </a:t>
            </a:r>
          </a:p>
          <a:p>
            <a:pPr algn="ctr"/>
            <a:endParaRPr lang="en-US" sz="3200" dirty="0">
              <a:ln w="0"/>
              <a:solidFill>
                <a:schemeClr val="tx2"/>
              </a:solidFill>
              <a:latin typeface="Candara" panose="020E0502030303020204" pitchFamily="34" charset="0"/>
            </a:endParaRPr>
          </a:p>
          <a:p>
            <a:pPr algn="ctr"/>
            <a:r>
              <a:rPr lang="en-US" sz="3200" dirty="0">
                <a:solidFill>
                  <a:schemeClr val="tx2"/>
                </a:solidFill>
                <a:latin typeface="Candara" panose="020E0502030303020204" pitchFamily="34" charset="0"/>
              </a:rPr>
              <a:t>Mark your calendars for Saturday, March 13 at 1:00pm (Eastern) for our next public discussion.</a:t>
            </a:r>
            <a:endParaRPr lang="en-US" sz="3200" dirty="0">
              <a:ln w="0"/>
              <a:solidFill>
                <a:schemeClr val="tx2"/>
              </a:solidFill>
              <a:latin typeface="Candara" panose="020E0502030303020204" pitchFamily="34" charset="0"/>
            </a:endParaRPr>
          </a:p>
        </p:txBody>
      </p:sp>
    </p:spTree>
    <p:extLst>
      <p:ext uri="{BB962C8B-B14F-4D97-AF65-F5344CB8AC3E}">
        <p14:creationId xmlns:p14="http://schemas.microsoft.com/office/powerpoint/2010/main" val="102425717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9322C1-4739-41A5-AD18-A9C19E5CE39C}"/>
              </a:ext>
            </a:extLst>
          </p:cNvPr>
          <p:cNvSpPr>
            <a:spLocks noGrp="1"/>
          </p:cNvSpPr>
          <p:nvPr>
            <p:ph idx="1"/>
          </p:nvPr>
        </p:nvSpPr>
        <p:spPr>
          <a:xfrm>
            <a:off x="1284701" y="1014804"/>
            <a:ext cx="9622597" cy="4828391"/>
          </a:xfrm>
        </p:spPr>
        <p:txBody>
          <a:bodyPr>
            <a:normAutofit/>
          </a:bodyPr>
          <a:lstStyle/>
          <a:p>
            <a:pPr marL="0" indent="0" algn="ctr">
              <a:buNone/>
            </a:pPr>
            <a:r>
              <a:rPr lang="en-US" sz="3600" dirty="0">
                <a:latin typeface="Candara" panose="020E0502030303020204" pitchFamily="34" charset="0"/>
              </a:rPr>
              <a:t>Today’s music:</a:t>
            </a:r>
          </a:p>
          <a:p>
            <a:pPr marL="0" indent="0" algn="ctr">
              <a:buNone/>
            </a:pPr>
            <a:endParaRPr lang="en-US" sz="1800" dirty="0">
              <a:latin typeface="Candara" panose="020E0502030303020204" pitchFamily="34" charset="0"/>
            </a:endParaRPr>
          </a:p>
          <a:p>
            <a:pPr marL="0" indent="0">
              <a:buNone/>
            </a:pPr>
            <a:r>
              <a:rPr lang="en-US" sz="2800" dirty="0">
                <a:latin typeface="Candara" panose="020E0502030303020204" pitchFamily="34" charset="0"/>
              </a:rPr>
              <a:t>“Nine Pound Hammer,” “Sixteen Tons,” “Dark as a Dungeon”</a:t>
            </a:r>
          </a:p>
          <a:p>
            <a:pPr marL="457200" lvl="1" indent="0">
              <a:buNone/>
            </a:pPr>
            <a:r>
              <a:rPr lang="en-US" sz="2400" dirty="0">
                <a:latin typeface="Candara" panose="020E0502030303020204" pitchFamily="34" charset="0"/>
              </a:rPr>
              <a:t>written by Merle Travis, recorded by Tennessee Ernie Ford for Capitol Records, 1956</a:t>
            </a:r>
          </a:p>
          <a:p>
            <a:pPr marL="0" indent="0">
              <a:buNone/>
            </a:pPr>
            <a:r>
              <a:rPr lang="en-US" sz="2800" dirty="0">
                <a:latin typeface="Candara" panose="020E0502030303020204" pitchFamily="34" charset="0"/>
              </a:rPr>
              <a:t>“Paradise” </a:t>
            </a:r>
          </a:p>
          <a:p>
            <a:pPr marL="457200" lvl="1" indent="0">
              <a:buNone/>
            </a:pPr>
            <a:r>
              <a:rPr lang="en-US" sz="2400" dirty="0">
                <a:latin typeface="Candara" panose="020E0502030303020204" pitchFamily="34" charset="0"/>
              </a:rPr>
              <a:t>written and recorded by John </a:t>
            </a:r>
            <a:r>
              <a:rPr lang="en-US" sz="2400" dirty="0" err="1">
                <a:latin typeface="Candara" panose="020E0502030303020204" pitchFamily="34" charset="0"/>
              </a:rPr>
              <a:t>Prine</a:t>
            </a:r>
            <a:r>
              <a:rPr lang="en-US" sz="2400" dirty="0">
                <a:latin typeface="Candara" panose="020E0502030303020204" pitchFamily="34" charset="0"/>
              </a:rPr>
              <a:t> for Atlantic Records, 1971 </a:t>
            </a:r>
          </a:p>
        </p:txBody>
      </p:sp>
    </p:spTree>
    <p:extLst>
      <p:ext uri="{BB962C8B-B14F-4D97-AF65-F5344CB8AC3E}">
        <p14:creationId xmlns:p14="http://schemas.microsoft.com/office/powerpoint/2010/main" val="428342110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A94254-742C-45EE-8588-C992A72C02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7093" y="0"/>
            <a:ext cx="5357813" cy="6858000"/>
          </a:xfrm>
          <a:prstGeom prst="rect">
            <a:avLst/>
          </a:prstGeom>
        </p:spPr>
      </p:pic>
    </p:spTree>
    <p:extLst>
      <p:ext uri="{BB962C8B-B14F-4D97-AF65-F5344CB8AC3E}">
        <p14:creationId xmlns:p14="http://schemas.microsoft.com/office/powerpoint/2010/main" val="18478219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5924D7-3B55-455E-93B4-A7E18BB5DC60}"/>
              </a:ext>
            </a:extLst>
          </p:cNvPr>
          <p:cNvSpPr/>
          <p:nvPr/>
        </p:nvSpPr>
        <p:spPr>
          <a:xfrm>
            <a:off x="10273554" y="0"/>
            <a:ext cx="1011218" cy="1269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92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83171" y="1290919"/>
            <a:ext cx="8825658" cy="3802872"/>
          </a:xfrm>
        </p:spPr>
        <p:txBody>
          <a:bodyPr/>
          <a:lstStyle/>
          <a:p>
            <a:pPr algn="ctr"/>
            <a:r>
              <a:rPr lang="en-US" sz="6600" b="1" cap="small" spc="25" dirty="0">
                <a:solidFill>
                  <a:schemeClr val="tx1"/>
                </a:solidFill>
                <a:effectLst>
                  <a:outerShdw blurRad="50800" dist="38100" dir="4200000" sx="101000" sy="101000" algn="tl" rotWithShape="0">
                    <a:srgbClr val="B2710F">
                      <a:alpha val="40000"/>
                    </a:srgbClr>
                  </a:outerShdw>
                </a:effectLst>
                <a:latin typeface="Cambria" panose="02040503050406030204" pitchFamily="18" charset="0"/>
                <a:ea typeface="Cambria" panose="02040503050406030204" pitchFamily="18" charset="0"/>
              </a:rPr>
              <a:t>Profit and Power: </a:t>
            </a:r>
            <a:br>
              <a:rPr lang="en-US" sz="4800" b="1" cap="small" spc="25" dirty="0">
                <a:solidFill>
                  <a:schemeClr val="tx1"/>
                </a:solidFill>
                <a:effectLst>
                  <a:outerShdw blurRad="50800" dist="38100" dir="4200000" sx="101000" sy="101000" algn="tl" rotWithShape="0">
                    <a:srgbClr val="B2710F">
                      <a:alpha val="40000"/>
                    </a:srgbClr>
                  </a:outerShdw>
                </a:effectLst>
                <a:latin typeface="Cambria" panose="02040503050406030204" pitchFamily="18" charset="0"/>
                <a:ea typeface="Cambria" panose="02040503050406030204" pitchFamily="18" charset="0"/>
              </a:rPr>
            </a:br>
            <a:r>
              <a:rPr lang="en-US" sz="4800" b="1" spc="25" dirty="0">
                <a:solidFill>
                  <a:schemeClr val="tx1"/>
                </a:solidFill>
                <a:effectLst>
                  <a:outerShdw blurRad="50800" dist="38100" dir="4200000" sx="101000" sy="101000" algn="tl" rotWithShape="0">
                    <a:srgbClr val="B2710F">
                      <a:alpha val="40000"/>
                    </a:srgbClr>
                  </a:outerShdw>
                </a:effectLst>
                <a:latin typeface="Cambria" panose="02040503050406030204" pitchFamily="18" charset="0"/>
                <a:ea typeface="Cambria" panose="02040503050406030204" pitchFamily="18" charset="0"/>
              </a:rPr>
              <a:t>Company Towns and the Exploitation of Appalachia</a:t>
            </a:r>
            <a:br>
              <a:rPr lang="en-US" sz="2000" dirty="0">
                <a:effectLst/>
                <a:latin typeface="Times New Roman" panose="02020603050405020304" pitchFamily="18" charset="0"/>
                <a:ea typeface="Times New Roman" panose="02020603050405020304" pitchFamily="18" charset="0"/>
              </a:rPr>
            </a:br>
            <a:br>
              <a:rPr lang="en-US" sz="2000" dirty="0">
                <a:effectLst/>
                <a:latin typeface="Times New Roman" panose="02020603050405020304" pitchFamily="18" charset="0"/>
                <a:ea typeface="Times New Roman" panose="02020603050405020304" pitchFamily="18" charset="0"/>
              </a:rPr>
            </a:br>
            <a:br>
              <a:rPr lang="en-US" sz="2000" dirty="0">
                <a:effectLst/>
                <a:latin typeface="Times New Roman" panose="02020603050405020304" pitchFamily="18" charset="0"/>
                <a:ea typeface="Times New Roman" panose="02020603050405020304" pitchFamily="18" charset="0"/>
              </a:rPr>
            </a:br>
            <a:r>
              <a:rPr lang="en-US" sz="3200" dirty="0">
                <a:solidFill>
                  <a:schemeClr val="tx1"/>
                </a:solidFill>
                <a:effectLst/>
                <a:latin typeface="Candara" panose="020E0502030303020204" pitchFamily="34" charset="0"/>
                <a:ea typeface="Times New Roman" panose="02020603050405020304" pitchFamily="18" charset="0"/>
              </a:rPr>
              <a:t>Saturday, February 13, 2021 1-2:30 p.m.</a:t>
            </a:r>
            <a:endParaRPr lang="en-US" sz="8000" dirty="0">
              <a:solidFill>
                <a:schemeClr val="tx1"/>
              </a:solidFill>
              <a:latin typeface="Candara" panose="020E0502030303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018506" y="837920"/>
            <a:ext cx="8154988" cy="4733925"/>
          </a:xfrm>
        </p:spPr>
        <p:txBody>
          <a:bodyPr/>
          <a:lstStyle/>
          <a:p>
            <a:pPr marL="0" marR="0" algn="ctr">
              <a:spcBef>
                <a:spcPts val="0"/>
              </a:spcBef>
              <a:spcAft>
                <a:spcPts val="0"/>
              </a:spcAft>
            </a:pPr>
            <a:r>
              <a:rPr lang="en-US" sz="3200" dirty="0">
                <a:solidFill>
                  <a:schemeClr val="tx1"/>
                </a:solidFill>
                <a:effectLst/>
                <a:latin typeface="Candara" panose="020E0502030303020204" pitchFamily="34" charset="0"/>
                <a:ea typeface="Times New Roman" panose="02020603050405020304" pitchFamily="18" charset="0"/>
              </a:rPr>
              <a:t>You live in a company house. </a:t>
            </a:r>
            <a:br>
              <a:rPr lang="en-US" sz="3200" dirty="0">
                <a:solidFill>
                  <a:schemeClr val="tx1"/>
                </a:solidFill>
                <a:effectLst/>
                <a:latin typeface="Candara" panose="020E0502030303020204" pitchFamily="34" charset="0"/>
                <a:ea typeface="Times New Roman" panose="02020603050405020304" pitchFamily="18" charset="0"/>
              </a:rPr>
            </a:br>
            <a:r>
              <a:rPr lang="en-US" sz="3200" dirty="0">
                <a:solidFill>
                  <a:schemeClr val="tx1"/>
                </a:solidFill>
                <a:effectLst/>
                <a:latin typeface="Candara" panose="020E0502030303020204" pitchFamily="34" charset="0"/>
                <a:ea typeface="Times New Roman" panose="02020603050405020304" pitchFamily="18" charset="0"/>
              </a:rPr>
              <a:t>You go to a company school.</a:t>
            </a:r>
            <a:br>
              <a:rPr lang="en-US" sz="3200" dirty="0">
                <a:solidFill>
                  <a:schemeClr val="tx1"/>
                </a:solidFill>
                <a:effectLst/>
                <a:latin typeface="Candara" panose="020E0502030303020204" pitchFamily="34" charset="0"/>
                <a:ea typeface="Times New Roman" panose="02020603050405020304" pitchFamily="18" charset="0"/>
              </a:rPr>
            </a:br>
            <a:r>
              <a:rPr lang="en-US" sz="3200" dirty="0">
                <a:solidFill>
                  <a:schemeClr val="tx1"/>
                </a:solidFill>
                <a:effectLst/>
                <a:latin typeface="Candara" panose="020E0502030303020204" pitchFamily="34" charset="0"/>
                <a:ea typeface="Times New Roman" panose="02020603050405020304" pitchFamily="18" charset="0"/>
              </a:rPr>
              <a:t>You work for this company </a:t>
            </a:r>
            <a:br>
              <a:rPr lang="en-US" sz="3200" dirty="0">
                <a:solidFill>
                  <a:schemeClr val="tx1"/>
                </a:solidFill>
                <a:effectLst/>
                <a:latin typeface="Candara" panose="020E0502030303020204" pitchFamily="34" charset="0"/>
                <a:ea typeface="Times New Roman" panose="02020603050405020304" pitchFamily="18" charset="0"/>
              </a:rPr>
            </a:br>
            <a:r>
              <a:rPr lang="en-US" sz="3200" dirty="0">
                <a:solidFill>
                  <a:schemeClr val="tx1"/>
                </a:solidFill>
                <a:effectLst/>
                <a:latin typeface="Candara" panose="020E0502030303020204" pitchFamily="34" charset="0"/>
                <a:ea typeface="Times New Roman" panose="02020603050405020304" pitchFamily="18" charset="0"/>
              </a:rPr>
              <a:t>according to the company rules.</a:t>
            </a:r>
            <a:br>
              <a:rPr lang="en-US" sz="3200" dirty="0">
                <a:solidFill>
                  <a:schemeClr val="tx1"/>
                </a:solidFill>
                <a:effectLst/>
                <a:latin typeface="Candara" panose="020E0502030303020204" pitchFamily="34" charset="0"/>
                <a:ea typeface="Times New Roman" panose="02020603050405020304" pitchFamily="18" charset="0"/>
              </a:rPr>
            </a:br>
            <a:br>
              <a:rPr lang="en-US" sz="3200" dirty="0">
                <a:solidFill>
                  <a:schemeClr val="tx1"/>
                </a:solidFill>
                <a:effectLst/>
                <a:latin typeface="Candara" panose="020E0502030303020204" pitchFamily="34" charset="0"/>
                <a:ea typeface="Times New Roman" panose="02020603050405020304" pitchFamily="18" charset="0"/>
              </a:rPr>
            </a:br>
            <a:r>
              <a:rPr lang="en-US" sz="3200" dirty="0">
                <a:solidFill>
                  <a:schemeClr val="tx1"/>
                </a:solidFill>
                <a:effectLst/>
                <a:latin typeface="Candara" panose="020E0502030303020204" pitchFamily="34" charset="0"/>
                <a:ea typeface="Times New Roman" panose="02020603050405020304" pitchFamily="18" charset="0"/>
              </a:rPr>
              <a:t>You all drink company water </a:t>
            </a:r>
            <a:br>
              <a:rPr lang="en-US" sz="3200" dirty="0">
                <a:solidFill>
                  <a:schemeClr val="tx1"/>
                </a:solidFill>
                <a:effectLst/>
                <a:latin typeface="Candara" panose="020E0502030303020204" pitchFamily="34" charset="0"/>
                <a:ea typeface="Times New Roman" panose="02020603050405020304" pitchFamily="18" charset="0"/>
              </a:rPr>
            </a:br>
            <a:r>
              <a:rPr lang="en-US" sz="3200" dirty="0">
                <a:solidFill>
                  <a:schemeClr val="tx1"/>
                </a:solidFill>
                <a:effectLst/>
                <a:latin typeface="Candara" panose="020E0502030303020204" pitchFamily="34" charset="0"/>
                <a:ea typeface="Times New Roman" panose="02020603050405020304" pitchFamily="18" charset="0"/>
              </a:rPr>
              <a:t>and all use company lights.</a:t>
            </a:r>
            <a:br>
              <a:rPr lang="en-US" sz="3200" dirty="0">
                <a:solidFill>
                  <a:schemeClr val="tx1"/>
                </a:solidFill>
                <a:effectLst/>
                <a:latin typeface="Candara" panose="020E0502030303020204" pitchFamily="34" charset="0"/>
                <a:ea typeface="Times New Roman" panose="02020603050405020304" pitchFamily="18" charset="0"/>
              </a:rPr>
            </a:br>
            <a:r>
              <a:rPr lang="en-US" sz="3200" dirty="0">
                <a:solidFill>
                  <a:schemeClr val="tx1"/>
                </a:solidFill>
                <a:effectLst/>
                <a:latin typeface="Candara" panose="020E0502030303020204" pitchFamily="34" charset="0"/>
                <a:ea typeface="Times New Roman" panose="02020603050405020304" pitchFamily="18" charset="0"/>
              </a:rPr>
              <a:t>The company preacher teaches us </a:t>
            </a:r>
            <a:br>
              <a:rPr lang="en-US" sz="3200" dirty="0">
                <a:solidFill>
                  <a:schemeClr val="tx1"/>
                </a:solidFill>
                <a:effectLst/>
                <a:latin typeface="Candara" panose="020E0502030303020204" pitchFamily="34" charset="0"/>
                <a:ea typeface="Times New Roman" panose="02020603050405020304" pitchFamily="18" charset="0"/>
              </a:rPr>
            </a:br>
            <a:r>
              <a:rPr lang="en-US" sz="3200" dirty="0">
                <a:solidFill>
                  <a:schemeClr val="tx1"/>
                </a:solidFill>
                <a:effectLst/>
                <a:latin typeface="Candara" panose="020E0502030303020204" pitchFamily="34" charset="0"/>
                <a:ea typeface="Times New Roman" panose="02020603050405020304" pitchFamily="18" charset="0"/>
              </a:rPr>
              <a:t>what the company thinks is right.</a:t>
            </a:r>
            <a:br>
              <a:rPr lang="en-US" sz="2800" dirty="0">
                <a:solidFill>
                  <a:schemeClr val="tx1"/>
                </a:solidFill>
                <a:effectLst/>
                <a:latin typeface="Century Gothic" panose="020B0502020202020204" pitchFamily="34" charset="0"/>
                <a:ea typeface="Times New Roman" panose="02020603050405020304" pitchFamily="18" charset="0"/>
              </a:rPr>
            </a:br>
            <a:br>
              <a:rPr lang="en-US" sz="2800" dirty="0">
                <a:solidFill>
                  <a:schemeClr val="tx1"/>
                </a:solidFill>
                <a:effectLst/>
                <a:latin typeface="Century Gothic" panose="020B0502020202020204" pitchFamily="34" charset="0"/>
                <a:ea typeface="Times New Roman" panose="02020603050405020304" pitchFamily="18" charset="0"/>
              </a:rPr>
            </a:br>
            <a:endParaRPr lang="en-US" sz="2800" dirty="0">
              <a:solidFill>
                <a:schemeClr val="tx1"/>
              </a:solidFill>
              <a:latin typeface="Century Gothic" panose="020B0502020202020204" pitchFamily="34" charset="0"/>
            </a:endParaRPr>
          </a:p>
        </p:txBody>
      </p:sp>
      <p:sp>
        <p:nvSpPr>
          <p:cNvPr id="3" name="Text Placeholder 2"/>
          <p:cNvSpPr>
            <a:spLocks noGrp="1"/>
          </p:cNvSpPr>
          <p:nvPr>
            <p:ph type="body" sz="half" idx="4294967295"/>
          </p:nvPr>
        </p:nvSpPr>
        <p:spPr>
          <a:xfrm>
            <a:off x="5106296" y="6015879"/>
            <a:ext cx="6873445" cy="536575"/>
          </a:xfrm>
        </p:spPr>
        <p:txBody>
          <a:bodyPr>
            <a:normAutofit/>
          </a:bodyPr>
          <a:lstStyle/>
          <a:p>
            <a:pPr marL="0" indent="0" algn="r">
              <a:buNone/>
            </a:pPr>
            <a:r>
              <a:rPr lang="en-US" sz="1800" dirty="0">
                <a:solidFill>
                  <a:schemeClr val="tx1"/>
                </a:solidFill>
                <a:effectLst/>
                <a:latin typeface="Candara" panose="020E0502030303020204" pitchFamily="34" charset="0"/>
                <a:ea typeface="Times New Roman" panose="02020603050405020304" pitchFamily="18" charset="0"/>
              </a:rPr>
              <a:t>“The Company Towns” by Carl Sandburg, </a:t>
            </a:r>
            <a:r>
              <a:rPr lang="en-US" sz="1800" dirty="0">
                <a:latin typeface="Candara" panose="020E0502030303020204" pitchFamily="34" charset="0"/>
                <a:ea typeface="Times New Roman" panose="02020603050405020304" pitchFamily="18" charset="0"/>
              </a:rPr>
              <a:t>n</a:t>
            </a:r>
            <a:r>
              <a:rPr lang="en-US" sz="1800" dirty="0">
                <a:solidFill>
                  <a:schemeClr val="tx1"/>
                </a:solidFill>
                <a:effectLst/>
                <a:latin typeface="Candara" panose="020E0502030303020204" pitchFamily="34" charset="0"/>
                <a:ea typeface="Times New Roman" panose="02020603050405020304" pitchFamily="18" charset="0"/>
              </a:rPr>
              <a:t>ative of Flat Rock, NC</a:t>
            </a:r>
            <a:endParaRPr lang="en-US" dirty="0">
              <a:latin typeface="Candara" panose="020E0502030303020204" pitchFamily="34" charset="0"/>
            </a:endParaRPr>
          </a:p>
        </p:txBody>
      </p:sp>
      <p:pic>
        <p:nvPicPr>
          <p:cNvPr id="5" name="Graphic 4" descr="Open quotation mark">
            <a:extLst>
              <a:ext uri="{FF2B5EF4-FFF2-40B4-BE49-F238E27FC236}">
                <a16:creationId xmlns:a16="http://schemas.microsoft.com/office/drawing/2014/main" id="{D876E616-2E82-4875-9696-041CC2A8D7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4386" y="615595"/>
            <a:ext cx="914400" cy="914400"/>
          </a:xfrm>
          <a:prstGeom prst="rect">
            <a:avLst/>
          </a:prstGeom>
        </p:spPr>
      </p:pic>
      <p:pic>
        <p:nvPicPr>
          <p:cNvPr id="7" name="Graphic 6" descr="Closed quotation mark">
            <a:extLst>
              <a:ext uri="{FF2B5EF4-FFF2-40B4-BE49-F238E27FC236}">
                <a16:creationId xmlns:a16="http://schemas.microsoft.com/office/drawing/2014/main" id="{BC63C8C6-1E4E-4281-9186-9FF3FE9A06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90385" y="4564071"/>
            <a:ext cx="914400" cy="914400"/>
          </a:xfrm>
          <a:prstGeom prst="rect">
            <a:avLst/>
          </a:prstGeom>
        </p:spPr>
      </p:pic>
      <p:pic>
        <p:nvPicPr>
          <p:cNvPr id="2" name="09 - Nine Pound Hammer">
            <a:hlinkClick r:id="" action="ppaction://media"/>
            <a:extLst>
              <a:ext uri="{FF2B5EF4-FFF2-40B4-BE49-F238E27FC236}">
                <a16:creationId xmlns:a16="http://schemas.microsoft.com/office/drawing/2014/main" id="{7B8D4088-D9F6-4B3B-B744-5237E6F215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40875" y="1865555"/>
            <a:ext cx="609600" cy="609600"/>
          </a:xfrm>
          <a:prstGeom prst="rect">
            <a:avLst/>
          </a:prstGeom>
        </p:spPr>
      </p:pic>
    </p:spTree>
    <p:extLst>
      <p:ext uri="{BB962C8B-B14F-4D97-AF65-F5344CB8AC3E}">
        <p14:creationId xmlns:p14="http://schemas.microsoft.com/office/powerpoint/2010/main" val="3108204940"/>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7494" y="546823"/>
            <a:ext cx="9497012" cy="1400530"/>
          </a:xfrm>
        </p:spPr>
        <p:txBody>
          <a:bodyPr/>
          <a:lstStyle/>
          <a:p>
            <a:pPr algn="ctr"/>
            <a:r>
              <a:rPr lang="en-US" dirty="0">
                <a:latin typeface="Cambria" panose="02040503050406030204" pitchFamily="18" charset="0"/>
                <a:ea typeface="Cambria" panose="02040503050406030204" pitchFamily="18" charset="0"/>
              </a:rPr>
              <a:t>Company Towns: A Community </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Model Adapted from Shakers</a:t>
            </a:r>
          </a:p>
        </p:txBody>
      </p:sp>
      <p:sp>
        <p:nvSpPr>
          <p:cNvPr id="6" name="Content Placeholder 5"/>
          <p:cNvSpPr>
            <a:spLocks noGrp="1"/>
          </p:cNvSpPr>
          <p:nvPr>
            <p:ph sz="half" idx="1"/>
          </p:nvPr>
        </p:nvSpPr>
        <p:spPr>
          <a:xfrm>
            <a:off x="355002" y="2119256"/>
            <a:ext cx="4539727" cy="4137082"/>
          </a:xfrm>
        </p:spPr>
        <p:txBody>
          <a:bodyPr>
            <a:normAutofit/>
          </a:bodyPr>
          <a:lstStyle/>
          <a:p>
            <a:r>
              <a:rPr lang="en-US" sz="2800" dirty="0">
                <a:latin typeface="Candara" panose="020E0502030303020204" pitchFamily="34" charset="0"/>
              </a:rPr>
              <a:t>Basic Tenets of Utopian Shaker Communal Living:</a:t>
            </a:r>
          </a:p>
          <a:p>
            <a:pPr lvl="1"/>
            <a:r>
              <a:rPr lang="en-US" sz="2400" dirty="0">
                <a:latin typeface="Candara" panose="020E0502030303020204" pitchFamily="34" charset="0"/>
              </a:rPr>
              <a:t>All Property and Profits Shared in Common</a:t>
            </a:r>
          </a:p>
          <a:p>
            <a:pPr lvl="1"/>
            <a:r>
              <a:rPr lang="en-US" sz="2400" dirty="0">
                <a:latin typeface="Candara" panose="020E0502030303020204" pitchFamily="34" charset="0"/>
              </a:rPr>
              <a:t>Racial and Gender Equality</a:t>
            </a:r>
          </a:p>
          <a:p>
            <a:pPr lvl="1"/>
            <a:r>
              <a:rPr lang="en-US" sz="2400" dirty="0">
                <a:latin typeface="Candara" panose="020E0502030303020204" pitchFamily="34" charset="0"/>
              </a:rPr>
              <a:t>Separation from the Outside World</a:t>
            </a:r>
          </a:p>
          <a:p>
            <a:pPr lvl="1"/>
            <a:r>
              <a:rPr lang="en-US" sz="2400" dirty="0">
                <a:latin typeface="Candara" panose="020E0502030303020204" pitchFamily="34" charset="0"/>
              </a:rPr>
              <a:t>Controlled Rural Social and Work Environments</a:t>
            </a:r>
          </a:p>
        </p:txBody>
      </p:sp>
      <p:pic>
        <p:nvPicPr>
          <p:cNvPr id="1026" name="Picture 2" descr="depiction of shakers dancing">
            <a:extLst>
              <a:ext uri="{FF2B5EF4-FFF2-40B4-BE49-F238E27FC236}">
                <a16:creationId xmlns:a16="http://schemas.microsoft.com/office/drawing/2014/main" id="{52A1A133-E8EE-49F6-B97D-0F3C997961D4}"/>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5096814" y="2323650"/>
            <a:ext cx="6870845" cy="35069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135AD1-50DD-4440-BB65-4C5B0FD3D5E2}"/>
              </a:ext>
            </a:extLst>
          </p:cNvPr>
          <p:cNvSpPr txBox="1"/>
          <p:nvPr/>
        </p:nvSpPr>
        <p:spPr>
          <a:xfrm>
            <a:off x="7097672" y="6174449"/>
            <a:ext cx="4869987" cy="461665"/>
          </a:xfrm>
          <a:prstGeom prst="rect">
            <a:avLst/>
          </a:prstGeom>
          <a:noFill/>
        </p:spPr>
        <p:txBody>
          <a:bodyPr wrap="square" rtlCol="0">
            <a:spAutoFit/>
          </a:bodyPr>
          <a:lstStyle/>
          <a:p>
            <a:r>
              <a:rPr lang="en-US" sz="1200" dirty="0">
                <a:latin typeface="Candara" panose="020E0502030303020204" pitchFamily="34" charset="0"/>
              </a:rPr>
              <a:t>Shakers organized in England in 1747. 1840 Shaker Dance Image courtesy NPS </a:t>
            </a:r>
            <a:r>
              <a:rPr lang="en-US" sz="1200" dirty="0">
                <a:latin typeface="Candara" panose="020E0502030303020204" pitchFamily="34" charset="0"/>
                <a:hlinkClick r:id="rId4"/>
              </a:rPr>
              <a:t>https://www.nps.gov/articles/history-of-the-shakers.htm</a:t>
            </a:r>
            <a:endParaRPr lang="en-US" sz="1200" dirty="0">
              <a:latin typeface="Candara" panose="020E0502030303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075" y="452718"/>
            <a:ext cx="9663559" cy="961140"/>
          </a:xfrm>
        </p:spPr>
        <p:txBody>
          <a:bodyPr/>
          <a:lstStyle/>
          <a:p>
            <a:pPr algn="ctr"/>
            <a:r>
              <a:rPr lang="en-US" sz="4100" dirty="0">
                <a:latin typeface="Cambria" panose="02040503050406030204" pitchFamily="18" charset="0"/>
                <a:ea typeface="Cambria" panose="02040503050406030204" pitchFamily="18" charset="0"/>
              </a:rPr>
              <a:t>Birth of an 1820 American Company Town</a:t>
            </a:r>
          </a:p>
        </p:txBody>
      </p:sp>
      <p:sp>
        <p:nvSpPr>
          <p:cNvPr id="5" name="Content Placeholder 4"/>
          <p:cNvSpPr>
            <a:spLocks noGrp="1"/>
          </p:cNvSpPr>
          <p:nvPr>
            <p:ph sz="half" idx="2"/>
          </p:nvPr>
        </p:nvSpPr>
        <p:spPr>
          <a:xfrm>
            <a:off x="387273" y="1558131"/>
            <a:ext cx="4396339" cy="3741738"/>
          </a:xfrm>
        </p:spPr>
        <p:txBody>
          <a:bodyPr>
            <a:normAutofit/>
          </a:bodyPr>
          <a:lstStyle/>
          <a:p>
            <a:r>
              <a:rPr lang="en-US" sz="2800" b="0" i="0" dirty="0">
                <a:effectLst/>
                <a:latin typeface="Candara" panose="020E0502030303020204" pitchFamily="34" charset="0"/>
              </a:rPr>
              <a:t>Francis Cabot Lowell</a:t>
            </a:r>
          </a:p>
          <a:p>
            <a:pPr lvl="1"/>
            <a:r>
              <a:rPr lang="en-US" sz="2400" b="0" i="0" dirty="0">
                <a:effectLst/>
                <a:latin typeface="Candara" panose="020E0502030303020204" pitchFamily="34" charset="0"/>
              </a:rPr>
              <a:t>Textile production  </a:t>
            </a:r>
            <a:r>
              <a:rPr lang="en-US" sz="2400" dirty="0">
                <a:latin typeface="Candara" panose="020E0502030303020204" pitchFamily="34" charset="0"/>
              </a:rPr>
              <a:t> </a:t>
            </a:r>
          </a:p>
          <a:p>
            <a:pPr lvl="1"/>
            <a:r>
              <a:rPr lang="en-US" sz="2400" b="0" i="0" dirty="0">
                <a:effectLst/>
                <a:latin typeface="Candara" panose="020E0502030303020204" pitchFamily="34" charset="0"/>
              </a:rPr>
              <a:t>Founder of Boston Manufacturing Company, </a:t>
            </a:r>
            <a:r>
              <a:rPr lang="en-US" sz="2400" dirty="0">
                <a:latin typeface="Candara" panose="020E0502030303020204" pitchFamily="34" charset="0"/>
              </a:rPr>
              <a:t>considered America’s first planned company town. </a:t>
            </a:r>
          </a:p>
        </p:txBody>
      </p:sp>
      <p:sp>
        <p:nvSpPr>
          <p:cNvPr id="4" name="Text Placeholder 3">
            <a:extLst>
              <a:ext uri="{FF2B5EF4-FFF2-40B4-BE49-F238E27FC236}">
                <a16:creationId xmlns:a16="http://schemas.microsoft.com/office/drawing/2014/main" id="{3D61F79B-CB8F-42F4-BAD4-7100E10905C8}"/>
              </a:ext>
            </a:extLst>
          </p:cNvPr>
          <p:cNvSpPr>
            <a:spLocks noGrp="1"/>
          </p:cNvSpPr>
          <p:nvPr>
            <p:ph type="body" sz="quarter" idx="3"/>
          </p:nvPr>
        </p:nvSpPr>
        <p:spPr>
          <a:xfrm>
            <a:off x="6112910" y="6117151"/>
            <a:ext cx="4396339" cy="576262"/>
          </a:xfrm>
        </p:spPr>
        <p:txBody>
          <a:bodyPr/>
          <a:lstStyle/>
          <a:p>
            <a:pPr algn="ctr"/>
            <a:r>
              <a:rPr lang="en-US" dirty="0">
                <a:solidFill>
                  <a:schemeClr val="tx1"/>
                </a:solidFill>
                <a:latin typeface="Candara" panose="020E0502030303020204" pitchFamily="34" charset="0"/>
              </a:rPr>
              <a:t>Lowell, Massachusetts </a:t>
            </a:r>
          </a:p>
        </p:txBody>
      </p:sp>
      <p:pic>
        <p:nvPicPr>
          <p:cNvPr id="8" name="Content Placeholder 7">
            <a:extLst>
              <a:ext uri="{FF2B5EF4-FFF2-40B4-BE49-F238E27FC236}">
                <a16:creationId xmlns:a16="http://schemas.microsoft.com/office/drawing/2014/main" id="{A341F917-CB56-45D8-A5CC-2ED5533C6C2A}"/>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5122235" y="1413858"/>
            <a:ext cx="6377690" cy="4783268"/>
          </a:xfrm>
        </p:spPr>
      </p:pic>
      <p:pic>
        <p:nvPicPr>
          <p:cNvPr id="10" name="Picture 9">
            <a:extLst>
              <a:ext uri="{FF2B5EF4-FFF2-40B4-BE49-F238E27FC236}">
                <a16:creationId xmlns:a16="http://schemas.microsoft.com/office/drawing/2014/main" id="{F34F6725-1B6D-496F-8F01-3749D65CFD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1518" y="4439076"/>
            <a:ext cx="1907847" cy="19231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CCB-EADC-4F8E-9B9B-988173B796BE}"/>
              </a:ext>
            </a:extLst>
          </p:cNvPr>
          <p:cNvSpPr>
            <a:spLocks noGrp="1"/>
          </p:cNvSpPr>
          <p:nvPr>
            <p:ph type="title"/>
          </p:nvPr>
        </p:nvSpPr>
        <p:spPr>
          <a:xfrm>
            <a:off x="1393639" y="452718"/>
            <a:ext cx="9404723" cy="1400530"/>
          </a:xfrm>
        </p:spPr>
        <p:txBody>
          <a:bodyPr/>
          <a:lstStyle/>
          <a:p>
            <a:pPr algn="ctr"/>
            <a:r>
              <a:rPr lang="en-US" dirty="0">
                <a:latin typeface="Cambria" panose="02040503050406030204" pitchFamily="18" charset="0"/>
                <a:ea typeface="Cambria" panose="02040503050406030204" pitchFamily="18" charset="0"/>
              </a:rPr>
              <a:t>West Virginia, </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Heart of the American Coal Boom</a:t>
            </a:r>
          </a:p>
        </p:txBody>
      </p:sp>
      <p:sp>
        <p:nvSpPr>
          <p:cNvPr id="3" name="Content Placeholder 2">
            <a:extLst>
              <a:ext uri="{FF2B5EF4-FFF2-40B4-BE49-F238E27FC236}">
                <a16:creationId xmlns:a16="http://schemas.microsoft.com/office/drawing/2014/main" id="{DAF19FD5-40F7-45C2-A5EA-42A001B71C2A}"/>
              </a:ext>
            </a:extLst>
          </p:cNvPr>
          <p:cNvSpPr>
            <a:spLocks noGrp="1"/>
          </p:cNvSpPr>
          <p:nvPr>
            <p:ph sz="half" idx="1"/>
          </p:nvPr>
        </p:nvSpPr>
        <p:spPr>
          <a:xfrm>
            <a:off x="387276" y="2346937"/>
            <a:ext cx="5112376" cy="4217178"/>
          </a:xfrm>
        </p:spPr>
        <p:txBody>
          <a:bodyPr>
            <a:normAutofit fontScale="92500" lnSpcReduction="10000"/>
          </a:bodyPr>
          <a:lstStyle/>
          <a:p>
            <a:r>
              <a:rPr lang="en-US" sz="2800" dirty="0">
                <a:latin typeface="Candara" panose="020E0502030303020204" pitchFamily="34" charset="0"/>
              </a:rPr>
              <a:t>1873 </a:t>
            </a:r>
            <a:r>
              <a:rPr lang="en-US" sz="2800" b="0" i="0" dirty="0">
                <a:effectLst/>
                <a:latin typeface="Candara" panose="020E0502030303020204" pitchFamily="34" charset="0"/>
              </a:rPr>
              <a:t>Joseph </a:t>
            </a:r>
            <a:r>
              <a:rPr lang="en-US" sz="2800" b="0" i="0" dirty="0" err="1">
                <a:effectLst/>
                <a:latin typeface="Candara" panose="020E0502030303020204" pitchFamily="34" charset="0"/>
              </a:rPr>
              <a:t>Beury</a:t>
            </a:r>
            <a:r>
              <a:rPr lang="en-US" sz="2800" b="0" i="0" dirty="0">
                <a:effectLst/>
                <a:latin typeface="Candara" panose="020E0502030303020204" pitchFamily="34" charset="0"/>
              </a:rPr>
              <a:t> opened the first large-scale mine in </a:t>
            </a:r>
            <a:r>
              <a:rPr lang="en-US" sz="2800" b="0" i="0" dirty="0" err="1">
                <a:effectLst/>
                <a:latin typeface="Candara" panose="020E0502030303020204" pitchFamily="34" charset="0"/>
              </a:rPr>
              <a:t>Quinnimont</a:t>
            </a:r>
            <a:r>
              <a:rPr lang="en-US" sz="2800" b="0" i="0" dirty="0">
                <a:effectLst/>
                <a:latin typeface="Candara" panose="020E0502030303020204" pitchFamily="34" charset="0"/>
              </a:rPr>
              <a:t>,  Fayette County, </a:t>
            </a:r>
            <a:r>
              <a:rPr lang="en-US" sz="2800" dirty="0">
                <a:latin typeface="Candara" panose="020E0502030303020204" pitchFamily="34" charset="0"/>
              </a:rPr>
              <a:t>West Virginia  </a:t>
            </a:r>
            <a:endParaRPr lang="en-US" sz="2800" b="0" i="0" dirty="0">
              <a:effectLst/>
              <a:latin typeface="Candara" panose="020E0502030303020204" pitchFamily="34" charset="0"/>
            </a:endParaRPr>
          </a:p>
          <a:p>
            <a:pPr algn="l"/>
            <a:r>
              <a:rPr lang="en-US" sz="2800" b="0" i="0" dirty="0" err="1">
                <a:effectLst/>
                <a:latin typeface="Candara" panose="020E0502030303020204" pitchFamily="34" charset="0"/>
              </a:rPr>
              <a:t>Beury</a:t>
            </a:r>
            <a:r>
              <a:rPr lang="en-US" sz="2800" b="0" i="0" dirty="0">
                <a:effectLst/>
                <a:latin typeface="Candara" panose="020E0502030303020204" pitchFamily="34" charset="0"/>
              </a:rPr>
              <a:t> pioneered Flat Top-Pocahontas Coalfield. </a:t>
            </a:r>
          </a:p>
          <a:p>
            <a:pPr algn="l"/>
            <a:r>
              <a:rPr lang="en-US" sz="2800" b="0" i="0" dirty="0">
                <a:effectLst/>
                <a:latin typeface="Candara" panose="020E0502030303020204" pitchFamily="34" charset="0"/>
              </a:rPr>
              <a:t>By the end of the 1870s, the New River Coalfield produced more than 365,000 tons of coal annually.</a:t>
            </a:r>
          </a:p>
        </p:txBody>
      </p:sp>
      <p:pic>
        <p:nvPicPr>
          <p:cNvPr id="1026" name="Picture 2">
            <a:extLst>
              <a:ext uri="{FF2B5EF4-FFF2-40B4-BE49-F238E27FC236}">
                <a16:creationId xmlns:a16="http://schemas.microsoft.com/office/drawing/2014/main" id="{49F1E5EB-A3B3-4BDB-A640-FD23C35655F4}"/>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499652" y="2349883"/>
            <a:ext cx="2670117" cy="38144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37D8C7-9F43-4CDC-915E-904CEE1C76FB}"/>
              </a:ext>
            </a:extLst>
          </p:cNvPr>
          <p:cNvSpPr txBox="1"/>
          <p:nvPr/>
        </p:nvSpPr>
        <p:spPr>
          <a:xfrm>
            <a:off x="5318152" y="6256338"/>
            <a:ext cx="6745045" cy="307777"/>
          </a:xfrm>
          <a:prstGeom prst="rect">
            <a:avLst/>
          </a:prstGeom>
          <a:noFill/>
        </p:spPr>
        <p:txBody>
          <a:bodyPr wrap="square" rtlCol="0">
            <a:spAutoFit/>
          </a:bodyPr>
          <a:lstStyle/>
          <a:p>
            <a:pPr algn="ctr"/>
            <a:r>
              <a:rPr lang="en-US" sz="1400" dirty="0">
                <a:latin typeface="Candara" panose="020E0502030303020204" pitchFamily="34" charset="0"/>
              </a:rPr>
              <a:t>Union soldier, Joseph L. </a:t>
            </a:r>
            <a:r>
              <a:rPr lang="en-US" sz="1400" dirty="0" err="1">
                <a:latin typeface="Candara" panose="020E0502030303020204" pitchFamily="34" charset="0"/>
              </a:rPr>
              <a:t>Beury</a:t>
            </a:r>
            <a:r>
              <a:rPr lang="en-US" sz="1400" dirty="0">
                <a:latin typeface="Candara" panose="020E0502030303020204" pitchFamily="34" charset="0"/>
              </a:rPr>
              <a:t> (1842-1903) Owner/Operator New River Coal Company </a:t>
            </a:r>
          </a:p>
        </p:txBody>
      </p:sp>
      <p:pic>
        <p:nvPicPr>
          <p:cNvPr id="1028" name="Picture 4">
            <a:extLst>
              <a:ext uri="{FF2B5EF4-FFF2-40B4-BE49-F238E27FC236}">
                <a16:creationId xmlns:a16="http://schemas.microsoft.com/office/drawing/2014/main" id="{79A974CE-DBC7-44F5-8131-02435D00A2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69769" y="2346937"/>
            <a:ext cx="3820345" cy="38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94237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usiness Strategy">
  <a:themeElements>
    <a:clrScheme name="Custom 2">
      <a:dk1>
        <a:sysClr val="windowText" lastClr="000000"/>
      </a:dk1>
      <a:lt1>
        <a:sysClr val="window" lastClr="FFFFFF"/>
      </a:lt1>
      <a:dk2>
        <a:srgbClr val="1E5155"/>
      </a:dk2>
      <a:lt2>
        <a:srgbClr val="EBEBEB"/>
      </a:lt2>
      <a:accent1>
        <a:srgbClr val="B2710F"/>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Business plan presentation (Ion green design, widescreen).potx" id="{866C028E-10C7-4672-8238-17D4366C073A}" vid="{2A820B7E-5093-43C8-ABD0-FF5B957D5E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ushVTI">
  <a:themeElements>
    <a:clrScheme name="Custom 3">
      <a:dk1>
        <a:srgbClr val="000000"/>
      </a:dk1>
      <a:lt1>
        <a:srgbClr val="FFFFFF"/>
      </a:lt1>
      <a:dk2>
        <a:srgbClr val="3D3823"/>
      </a:dk2>
      <a:lt2>
        <a:srgbClr val="E2E6E8"/>
      </a:lt2>
      <a:accent1>
        <a:srgbClr val="FFFFFF"/>
      </a:accent1>
      <a:accent2>
        <a:srgbClr val="B1A163"/>
      </a:accent2>
      <a:accent3>
        <a:srgbClr val="9BA76D"/>
      </a:accent3>
      <a:accent4>
        <a:srgbClr val="80B062"/>
      </a:accent4>
      <a:accent5>
        <a:srgbClr val="6CB16F"/>
      </a:accent5>
      <a:accent6>
        <a:srgbClr val="63B187"/>
      </a:accent6>
      <a:hlink>
        <a:srgbClr val="5A87A1"/>
      </a:hlink>
      <a:folHlink>
        <a:srgbClr val="828282"/>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4.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plan presentation (Ion green design, widescreen)</Template>
  <TotalTime>6143</TotalTime>
  <Words>2068</Words>
  <Application>Microsoft Office PowerPoint</Application>
  <PresentationFormat>Widescreen</PresentationFormat>
  <Paragraphs>205</Paragraphs>
  <Slides>48</Slides>
  <Notes>13</Notes>
  <HiddenSlides>0</HiddenSlides>
  <MMClips>6</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48</vt:i4>
      </vt:variant>
    </vt:vector>
  </HeadingPairs>
  <TitlesOfParts>
    <vt:vector size="63" baseType="lpstr">
      <vt:lpstr>Arial</vt:lpstr>
      <vt:lpstr>Calibri</vt:lpstr>
      <vt:lpstr>Calibri Light</vt:lpstr>
      <vt:lpstr>Cambria</vt:lpstr>
      <vt:lpstr>Candara</vt:lpstr>
      <vt:lpstr>Century Gothic</vt:lpstr>
      <vt:lpstr>Elephant</vt:lpstr>
      <vt:lpstr>Symbol</vt:lpstr>
      <vt:lpstr>Times New Roman</vt:lpstr>
      <vt:lpstr>Wingdings</vt:lpstr>
      <vt:lpstr>Wingdings 3</vt:lpstr>
      <vt:lpstr>Business Strategy</vt:lpstr>
      <vt:lpstr>Office Theme</vt:lpstr>
      <vt:lpstr>BrushVTI</vt:lpstr>
      <vt:lpstr>Books 16x9</vt:lpstr>
      <vt:lpstr>PowerPoint Presentation</vt:lpstr>
      <vt:lpstr>PowerPoint Presentation</vt:lpstr>
      <vt:lpstr>Freedom Stories Unearthing the Black Heritage of Appalachia</vt:lpstr>
      <vt:lpstr>PowerPoint Presentation</vt:lpstr>
      <vt:lpstr>Profit and Power:  Company Towns and the Exploitation of Appalachia   Saturday, February 13, 2021 1-2:30 p.m.</vt:lpstr>
      <vt:lpstr>You live in a company house.  You go to a company school. You work for this company  according to the company rules.  You all drink company water  and all use company lights. The company preacher teaches us  what the company thinks is right.  </vt:lpstr>
      <vt:lpstr>Company Towns: A Community  Model Adapted from Shakers</vt:lpstr>
      <vt:lpstr>Birth of an 1820 American Company Town</vt:lpstr>
      <vt:lpstr>West Virginia,  Heart of the American Coal Boom</vt:lpstr>
      <vt:lpstr>Central Appalachia: Railroads, Forests, Coal, Iron Ore, Oh My!</vt:lpstr>
      <vt:lpstr>Railroads Expand Coal Production</vt:lpstr>
      <vt:lpstr>PowerPoint Presentation</vt:lpstr>
      <vt:lpstr>Railroads, cont’d</vt:lpstr>
      <vt:lpstr>1880s: King Coal!</vt:lpstr>
      <vt:lpstr>1890-2021 Defining Company Towns</vt:lpstr>
      <vt:lpstr>PowerPoint Presentation</vt:lpstr>
      <vt:lpstr>Risks and Rewards</vt:lpstr>
      <vt:lpstr>Weeksbury Coal Camp Floyd County, Kentucky</vt:lpstr>
      <vt:lpstr>Segregated Living, Learning,  Worship, Travel</vt:lpstr>
      <vt:lpstr>1938 West Virginia Coal Mining Life</vt:lpstr>
      <vt:lpstr>Five Major West Virginia  Company Towns 1880-1960</vt:lpstr>
      <vt:lpstr>Red Ash, Virginia Company Town</vt:lpstr>
      <vt:lpstr>Company Town: West Virginia  Pulp and Paper Company</vt:lpstr>
      <vt:lpstr>Company Town: U.S. Steel—Gary, West Virginia</vt:lpstr>
      <vt:lpstr>The Men of Steel</vt:lpstr>
      <vt:lpstr>Company Town: Kay Moor Mines, Kaymoor, WVa</vt:lpstr>
      <vt:lpstr>Kay Moor Mines</vt:lpstr>
      <vt:lpstr>PowerPoint Presentation</vt:lpstr>
      <vt:lpstr>17 Major Kentucky Company Towns</vt:lpstr>
      <vt:lpstr>Company Town of Benham, KY</vt:lpstr>
      <vt:lpstr>Company Town of Lynch, KY</vt:lpstr>
      <vt:lpstr>Lynch, Kentucky</vt:lpstr>
      <vt:lpstr>Four Major North Carolina  Company Towns</vt:lpstr>
      <vt:lpstr>Company Town of Canton, NC </vt:lpstr>
      <vt:lpstr>Company Town of Kannapolis, NC</vt:lpstr>
      <vt:lpstr>Four Major Tennessee  Company Towns</vt:lpstr>
      <vt:lpstr>Oak Ridge, Tennessee</vt:lpstr>
      <vt:lpstr>Company Town of Alcoa, TN</vt:lpstr>
      <vt:lpstr>West Plant; Alcoa, Tennessee; 1970</vt:lpstr>
      <vt:lpstr>Company Town of Old Hickory, TN</vt:lpstr>
      <vt:lpstr>DuPont, Morgantown, WVa</vt:lpstr>
      <vt:lpstr>United Mine Workers Formed, 1890</vt:lpstr>
      <vt:lpstr>United Mine Workers, cont’d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“Profit and Power:  Company Towns and the Exploitation of Appalachia”   Saturday, February 13, 2021 1-2:30 p.m.</dc:title>
  <dc:creator>alice turley</dc:creator>
  <cp:lastModifiedBy>Krystal Hawkins</cp:lastModifiedBy>
  <cp:revision>89</cp:revision>
  <cp:lastPrinted>2012-08-15T21:38:02Z</cp:lastPrinted>
  <dcterms:created xsi:type="dcterms:W3CDTF">2021-01-29T19:04:01Z</dcterms:created>
  <dcterms:modified xsi:type="dcterms:W3CDTF">2021-02-15T17:02:17Z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